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72" r:id="rId3"/>
    <p:sldId id="257" r:id="rId4"/>
    <p:sldId id="300" r:id="rId5"/>
    <p:sldId id="258" r:id="rId6"/>
    <p:sldId id="273" r:id="rId7"/>
    <p:sldId id="295" r:id="rId8"/>
    <p:sldId id="301" r:id="rId9"/>
    <p:sldId id="302" r:id="rId10"/>
    <p:sldId id="259" r:id="rId11"/>
    <p:sldId id="260" r:id="rId12"/>
    <p:sldId id="261" r:id="rId13"/>
    <p:sldId id="262" r:id="rId14"/>
    <p:sldId id="263" r:id="rId15"/>
    <p:sldId id="264" r:id="rId16"/>
    <p:sldId id="313" r:id="rId17"/>
    <p:sldId id="265" r:id="rId18"/>
    <p:sldId id="269" r:id="rId19"/>
    <p:sldId id="294" r:id="rId20"/>
    <p:sldId id="266" r:id="rId21"/>
    <p:sldId id="270" r:id="rId22"/>
    <p:sldId id="306" r:id="rId23"/>
    <p:sldId id="297" r:id="rId24"/>
    <p:sldId id="298" r:id="rId25"/>
    <p:sldId id="267" r:id="rId26"/>
    <p:sldId id="271" r:id="rId27"/>
    <p:sldId id="268" r:id="rId28"/>
    <p:sldId id="289" r:id="rId29"/>
    <p:sldId id="274" r:id="rId30"/>
    <p:sldId id="275" r:id="rId31"/>
    <p:sldId id="276" r:id="rId32"/>
    <p:sldId id="277" r:id="rId33"/>
    <p:sldId id="309" r:id="rId34"/>
    <p:sldId id="314" r:id="rId35"/>
    <p:sldId id="307" r:id="rId36"/>
    <p:sldId id="303" r:id="rId37"/>
    <p:sldId id="304" r:id="rId38"/>
    <p:sldId id="283" r:id="rId39"/>
    <p:sldId id="284" r:id="rId40"/>
    <p:sldId id="285" r:id="rId41"/>
    <p:sldId id="287" r:id="rId42"/>
    <p:sldId id="305" r:id="rId43"/>
    <p:sldId id="311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13B7C66F-8334-4390-8EE2-A6BE6FC1AB8D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B4071282-AF56-4223-AF37-7104CCF1A9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011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C66F-8334-4390-8EE2-A6BE6FC1AB8D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B4071282-AF56-4223-AF37-7104CCF1A9C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69" y="4754145"/>
            <a:ext cx="1132621" cy="99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05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C66F-8334-4390-8EE2-A6BE6FC1AB8D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B4071282-AF56-4223-AF37-7104CCF1A9C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69" y="4756413"/>
            <a:ext cx="1132621" cy="99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38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C66F-8334-4390-8EE2-A6BE6FC1AB8D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B4071282-AF56-4223-AF37-7104CCF1A9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1080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C66F-8334-4390-8EE2-A6BE6FC1AB8D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B4071282-AF56-4223-AF37-7104CCF1A9C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69" y="4709926"/>
            <a:ext cx="1132621" cy="99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7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08683"/>
            <a:ext cx="9143999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ctr">
              <a:buFont typeface="+mj-lt"/>
              <a:buNone/>
            </a:pPr>
            <a:endParaRPr lang="fr-FR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C66F-8334-4390-8EE2-A6BE6FC1AB8D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1282-AF56-4223-AF37-7104CCF1A9C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25" y="753228"/>
            <a:ext cx="1132621" cy="99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608683"/>
            <a:ext cx="9143999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ctr">
              <a:buFont typeface="+mj-lt"/>
              <a:buNone/>
            </a:pPr>
            <a:endParaRPr lang="fr-FR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C66F-8334-4390-8EE2-A6BE6FC1AB8D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1282-AF56-4223-AF37-7104CCF1A9C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8" name="Image 2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25" y="753228"/>
            <a:ext cx="1132621" cy="99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6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08683"/>
            <a:ext cx="9143999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ctr">
              <a:buFont typeface="+mj-lt"/>
              <a:buNone/>
            </a:pPr>
            <a:endParaRPr lang="fr-FR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C66F-8334-4390-8EE2-A6BE6FC1AB8D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1282-AF56-4223-AF37-7104CCF1A9C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25" y="753228"/>
            <a:ext cx="1132621" cy="99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58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13B7C66F-8334-4390-8EE2-A6BE6FC1AB8D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B4071282-AF56-4223-AF37-7104CCF1A9C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67" y="5569364"/>
            <a:ext cx="1132621" cy="99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28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C66F-8334-4390-8EE2-A6BE6FC1AB8D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1282-AF56-4223-AF37-7104CCF1A9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680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13B7C66F-8334-4390-8EE2-A6BE6FC1AB8D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B4071282-AF56-4223-AF37-7104CCF1A9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31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C66F-8334-4390-8EE2-A6BE6FC1AB8D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1282-AF56-4223-AF37-7104CCF1A9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02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C66F-8334-4390-8EE2-A6BE6FC1AB8D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1282-AF56-4223-AF37-7104CCF1A9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65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C66F-8334-4390-8EE2-A6BE6FC1AB8D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1282-AF56-4223-AF37-7104CCF1A9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677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08683"/>
            <a:ext cx="9143999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ctr">
              <a:buFont typeface="+mj-lt"/>
              <a:buNone/>
            </a:pPr>
            <a:endParaRPr lang="fr-FR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C66F-8334-4390-8EE2-A6BE6FC1AB8D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1282-AF56-4223-AF37-7104CCF1A9C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25" y="753228"/>
            <a:ext cx="1132621" cy="99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58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08683"/>
            <a:ext cx="9143999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ctr">
              <a:buFont typeface="+mj-lt"/>
              <a:buNone/>
            </a:pPr>
            <a:endParaRPr lang="fr-FR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C66F-8334-4390-8EE2-A6BE6FC1AB8D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1282-AF56-4223-AF37-7104CCF1A9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25" y="753228"/>
            <a:ext cx="1132621" cy="99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8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8683"/>
            <a:ext cx="9143999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ctr">
              <a:buFont typeface="+mj-lt"/>
              <a:buNone/>
            </a:pPr>
            <a:endParaRPr lang="fr-FR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C66F-8334-4390-8EE2-A6BE6FC1AB8D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1282-AF56-4223-AF37-7104CCF1A9C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25" y="753228"/>
            <a:ext cx="1132621" cy="99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4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C66F-8334-4390-8EE2-A6BE6FC1AB8D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71282-AF56-4223-AF37-7104CCF1A9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461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40526" y="1854926"/>
            <a:ext cx="64791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Urgences </a:t>
            </a:r>
            <a:r>
              <a:rPr lang="fr-FR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hypertensives</a:t>
            </a:r>
            <a:endParaRPr lang="fr-FR" sz="2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2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40080" y="4410636"/>
            <a:ext cx="8503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dirty="0" smtClean="0"/>
              <a:t>     </a:t>
            </a:r>
            <a:r>
              <a:rPr lang="fr-FR" dirty="0" smtClean="0"/>
              <a:t> </a:t>
            </a:r>
            <a:endParaRPr lang="fr-FR" dirty="0" smtClean="0"/>
          </a:p>
          <a:p>
            <a:pPr fontAlgn="base"/>
            <a:r>
              <a:rPr lang="fr-FR" dirty="0" smtClean="0"/>
              <a:t>     </a:t>
            </a:r>
            <a:r>
              <a:rPr lang="fr-FR" dirty="0" smtClean="0"/>
              <a:t>Dr </a:t>
            </a:r>
            <a:r>
              <a:rPr lang="fr-FR" dirty="0" err="1" smtClean="0"/>
              <a:t>Neffati</a:t>
            </a:r>
            <a:r>
              <a:rPr lang="fr-FR" dirty="0" smtClean="0"/>
              <a:t> </a:t>
            </a:r>
            <a:r>
              <a:rPr lang="fr-FR" dirty="0" err="1" smtClean="0"/>
              <a:t>Ilyes</a:t>
            </a:r>
            <a:endParaRPr lang="fr-FR" dirty="0" smtClean="0"/>
          </a:p>
          <a:p>
            <a:pPr fontAlgn="base"/>
            <a:r>
              <a:rPr lang="fr-FR" dirty="0" smtClean="0"/>
              <a:t>     </a:t>
            </a:r>
          </a:p>
          <a:p>
            <a:pPr fontAlgn="base"/>
            <a:r>
              <a:rPr lang="fr-FR" dirty="0" smtClean="0"/>
              <a:t>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9240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761" y="1841242"/>
            <a:ext cx="763717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HTA maligne :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Définie par une crise aiguë hypertensive (PA &gt; 180/110 mm Hg) accompagnée de souffrance viscérale (= URGENCE HYPERTENSIVE) ET d’une rétinopathie hypertensive sévère stade III (hémorragies, exsudats, œdème papillaire).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le plan histologique, il existe une nécrose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fibrinoide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extensive, notamment au niveau du cerveau et du rein.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Associe dans sa forme la plus grave : crise aiguë hypertensive + œdème papillaire au FO + insuffisance cardiaque gauche + insuffisance rénale aiguë rapidement progressive + encéphalopathie hypertensive.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 généralement rapide avec décès en quelques mois.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2205"/>
            <a:ext cx="7874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romanUcPeriod"/>
            </a:pPr>
            <a:r>
              <a:rPr lang="fr-F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NOSOLOGIE</a:t>
            </a:r>
          </a:p>
        </p:txBody>
      </p:sp>
    </p:spTree>
    <p:extLst>
      <p:ext uri="{BB962C8B-B14F-4D97-AF65-F5344CB8AC3E}">
        <p14:creationId xmlns:p14="http://schemas.microsoft.com/office/powerpoint/2010/main" val="39939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827" y="1995130"/>
            <a:ext cx="803641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Arrêt des médicaments antihypertenseurs avec effet rebond (concerne notamment les antihypertenseurs centraux).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Présence d’un élément intercurrent : fièvre, douleur aiguë ou chronique pouvant être responsable d’une majoration des chiffres tensionnels, AVC, globe vésical, attaques de panique...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Prise de toxiques sympathomimétiques, exemple : cocaïne, amphétamines, LSD, ecstasy...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Prise concomitante de médicaments diminuant l’efficacité des antihypertenseurs : AINS, pansements gastriques...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Sténose ou occlusion d’une artère rénale.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Crise hypertensive dans le cadre </a:t>
            </a:r>
            <a:b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d’un phéochromocytome.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602207"/>
            <a:ext cx="78486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romanUcPeriod" startAt="2"/>
            </a:pPr>
            <a:r>
              <a:rPr lang="fr-FR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FACTEURS </a:t>
            </a:r>
            <a:r>
              <a:rPr lang="fr-F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DECLENCHANTS</a:t>
            </a:r>
          </a:p>
        </p:txBody>
      </p:sp>
    </p:spTree>
    <p:extLst>
      <p:ext uri="{BB962C8B-B14F-4D97-AF65-F5344CB8AC3E}">
        <p14:creationId xmlns:p14="http://schemas.microsoft.com/office/powerpoint/2010/main" val="22144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222" y="1675673"/>
            <a:ext cx="8178085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Cercle vicieux.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Facteur déclenchant ou pas =&gt; augmentation de la PA ■=&gt; 71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natriurèse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■=&gt; déshydratation ■=&gt; hypovolémie relative ■=&gt; activation du SRAA ■=&gt; aggravation de l’HTA.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Outre les habituels facteurs déclenchants, il faut rechercher, en cas d’HTA maligne :</a:t>
            </a:r>
          </a:p>
          <a:p>
            <a:pPr marL="1200150" lvl="2" indent="-285750">
              <a:buFont typeface="Century Gothic" panose="020B0502020202020204" pitchFamily="34" charset="0"/>
              <a:buChar char="–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Phéochromocytome.</a:t>
            </a:r>
          </a:p>
          <a:p>
            <a:pPr marL="1200150" lvl="2" indent="-285750">
              <a:buFont typeface="Century Gothic" panose="020B0502020202020204" pitchFamily="34" charset="0"/>
              <a:buChar char="–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Sténose de l’artère rénale.</a:t>
            </a:r>
          </a:p>
          <a:p>
            <a:pPr marL="1200150" lvl="2" indent="-285750">
              <a:buFont typeface="Century Gothic" panose="020B0502020202020204" pitchFamily="34" charset="0"/>
              <a:buChar char="–"/>
            </a:pP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Hyperaldostéronisme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primaire (adénome de Conn &gt; hyperplasie bilatérale des surrénales).</a:t>
            </a:r>
          </a:p>
          <a:p>
            <a:pPr marL="1200150" lvl="2" indent="-285750">
              <a:buFont typeface="Century Gothic" panose="020B0502020202020204" pitchFamily="34" charset="0"/>
              <a:buChar char="–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HTA médicamenteuse.</a:t>
            </a:r>
          </a:p>
          <a:p>
            <a:pPr marL="1200150" lvl="2" indent="-285750">
              <a:buFont typeface="Century Gothic" panose="020B0502020202020204" pitchFamily="34" charset="0"/>
              <a:buChar char="–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Néphropathie glomérulaire.</a:t>
            </a:r>
          </a:p>
          <a:p>
            <a:pPr marL="1200150" lvl="2" indent="-285750">
              <a:buFont typeface="Century Gothic" panose="020B0502020202020204" pitchFamily="34" charset="0"/>
              <a:buChar char="–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Micro-angiopathie thrombotique.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Très souvent, l’HTA maligne n’est en fait que « l’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acutisation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» d’une HTA sévère mal équilibrée.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Plus l’élévation tensionnelle est brutale et intense, plus le pronostic est grave.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8467" y="619054"/>
            <a:ext cx="7886133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ctr">
              <a:buFont typeface="+mj-lt"/>
              <a:buAutoNum type="romanUcPeriod" startAt="3"/>
            </a:pPr>
            <a:r>
              <a:rPr lang="fr-F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PHYSIOPATHOLOGIE DE L’HTA MALIGNE</a:t>
            </a:r>
          </a:p>
        </p:txBody>
      </p:sp>
    </p:spTree>
    <p:extLst>
      <p:ext uri="{BB962C8B-B14F-4D97-AF65-F5344CB8AC3E}">
        <p14:creationId xmlns:p14="http://schemas.microsoft.com/office/powerpoint/2010/main" val="40015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165" y="1666305"/>
            <a:ext cx="845056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Elles sont en rapport avec un RETENTISSEMENT VISCERAL de </a:t>
            </a:r>
            <a:b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l’élévation brutale de la PA.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Cérébrales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Céphalées : si modérées ■=&gt; pas un signe de gravité ni de retentissement viscéral.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Encéphalopathie hypertensive avec céphalées, confusion, convulsions voire coma, vomissements.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AVC hémorragiques &gt; ischémiques, hémorragies méningées.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Eclampsie. 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Epistaxis, acouphènes ■=&gt; pas un signe de gravité ni de retentissement viscéral.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01676"/>
            <a:ext cx="7874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romanUcPeriod" startAt="4"/>
            </a:pPr>
            <a:r>
              <a:rPr lang="fr-FR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COMPLICATIONS</a:t>
            </a:r>
            <a:endParaRPr lang="fr-FR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815965"/>
              </p:ext>
            </p:extLst>
          </p:nvPr>
        </p:nvGraphicFramePr>
        <p:xfrm>
          <a:off x="1084218" y="3004456"/>
          <a:ext cx="6984515" cy="319030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422475"/>
                <a:gridCol w="3012773"/>
                <a:gridCol w="2549267"/>
              </a:tblGrid>
              <a:tr h="434693"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000" u="none" strike="noStrike" spc="0" dirty="0">
                          <a:effectLst/>
                        </a:rPr>
                        <a:t>Stade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000" u="none" strike="noStrike" spc="0" dirty="0">
                          <a:effectLst/>
                        </a:rPr>
                        <a:t>HTA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000" u="none" strike="noStrike" spc="0">
                          <a:effectLst/>
                        </a:rPr>
                        <a:t>Artériosclérose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/>
                </a:tc>
              </a:tr>
              <a:tr h="645756"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000" u="none" strike="noStrike" spc="0" dirty="0">
                          <a:effectLst/>
                        </a:rPr>
                        <a:t>Stade </a:t>
                      </a:r>
                      <a:r>
                        <a:rPr lang="fr-FR" sz="2000" u="none" strike="noStrike" spc="0" dirty="0" smtClean="0">
                          <a:effectLst/>
                        </a:rPr>
                        <a:t>I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79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u="none" strike="noStrike" spc="0" dirty="0">
                          <a:effectLst/>
                        </a:rPr>
                        <a:t>Rétrécissement artériel diffus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u="none" strike="noStrike" spc="0" dirty="0">
                          <a:effectLst/>
                        </a:rPr>
                        <a:t>Signe du croisement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/>
                </a:tc>
              </a:tr>
              <a:tr h="761944"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000" u="none" strike="noStrike" spc="0" dirty="0">
                          <a:effectLst/>
                        </a:rPr>
                        <a:t>Stade </a:t>
                      </a:r>
                      <a:r>
                        <a:rPr lang="fr-FR" sz="2000" u="none" strike="noStrike" spc="0" dirty="0" smtClean="0">
                          <a:effectLst/>
                        </a:rPr>
                        <a:t>II</a:t>
                      </a:r>
                      <a:r>
                        <a:rPr lang="fr-FR" sz="2000" dirty="0"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u="none" strike="noStrike" spc="0" dirty="0">
                          <a:effectLst/>
                        </a:rPr>
                        <a:t>Exsudats cotonneux</a:t>
                      </a: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u="none" strike="noStrike" spc="0" dirty="0">
                          <a:effectLst/>
                        </a:rPr>
                        <a:t>Hémorragies</a:t>
                      </a: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u="none" strike="noStrike" spc="0" dirty="0">
                          <a:effectLst/>
                        </a:rPr>
                        <a:t>Rétrécissement artériel</a:t>
                      </a: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u="none" strike="noStrike" spc="0" dirty="0" smtClean="0">
                          <a:effectLst/>
                        </a:rPr>
                        <a:t>localisé</a:t>
                      </a:r>
                      <a:endParaRPr lang="fr-FR" sz="1600" dirty="0">
                        <a:effectLst/>
                      </a:endParaRPr>
                    </a:p>
                  </a:txBody>
                  <a:tcPr marL="6350" marR="6350" marT="0" marB="0" anchor="ctr"/>
                </a:tc>
              </a:tr>
              <a:tr h="921195"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000" u="none" strike="noStrike" spc="0" dirty="0">
                          <a:effectLst/>
                        </a:rPr>
                        <a:t>Stade III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u="none" strike="noStrike" spc="0" dirty="0">
                          <a:effectLst/>
                        </a:rPr>
                        <a:t>Œdème papillaire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12700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strike="noStrike" spc="0" dirty="0" smtClean="0">
                          <a:effectLst/>
                        </a:rPr>
                        <a:t>Pré-thrombose ou</a:t>
                      </a:r>
                      <a:endParaRPr lang="fr-FR" sz="1600" dirty="0" smtClean="0">
                        <a:effectLst/>
                      </a:endParaRPr>
                    </a:p>
                    <a:p>
                      <a:pPr marR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u="none" strike="noStrike" spc="0" dirty="0" smtClean="0">
                          <a:effectLst/>
                        </a:rPr>
                        <a:t>thrombose </a:t>
                      </a:r>
                      <a:r>
                        <a:rPr lang="fr-FR" sz="1600" u="none" strike="noStrike" spc="0" dirty="0">
                          <a:effectLst/>
                        </a:rPr>
                        <a:t>vasculaire </a:t>
                      </a:r>
                      <a:r>
                        <a:rPr lang="fr-FR" sz="1600" u="none" strike="noStrike" spc="0" dirty="0" err="1">
                          <a:effectLst/>
                        </a:rPr>
                        <a:t>Engainement</a:t>
                      </a:r>
                      <a:r>
                        <a:rPr lang="fr-FR" sz="1600" u="none" strike="noStrike" spc="0" dirty="0">
                          <a:effectLst/>
                        </a:rPr>
                        <a:t> artériel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/>
                </a:tc>
              </a:tr>
              <a:tr h="361823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u="none" strike="noStrike" spc="0" dirty="0">
                          <a:effectLst/>
                        </a:rPr>
                        <a:t>ON CONSIDERE UNE ATTEINTE DE L’ORGANE CIBLE </a:t>
                      </a:r>
                      <a:r>
                        <a:rPr lang="fr-FR" sz="1400" u="none" strike="noStrike" spc="0" dirty="0" smtClean="0">
                          <a:effectLst/>
                        </a:rPr>
                        <a:t>&lt;RETINE&gt; en cas de rétinopathie avancée : hémorragie ou exsudats, œdème papillaire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601676"/>
            <a:ext cx="7874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romanUcPeriod" startAt="4"/>
            </a:pPr>
            <a:r>
              <a:rPr lang="fr-FR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COMPLICATIONS</a:t>
            </a:r>
            <a:endParaRPr lang="fr-FR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18457" y="1280160"/>
            <a:ext cx="69102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3-Ophtalmologiques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Rétinopathie hypertensive : œdème papillaire, hémorragies, exsudats.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flou visuel, baisse d’acuité visuelle ; oblitération de la veine centrale de la rétine.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28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2427" y="1744977"/>
            <a:ext cx="7984901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 startAt="4"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Cardiovasculaires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Dissection aortique.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Angor.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OAP par dysfonction VG systolique et/ou diastolique.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 startAt="5"/>
            </a:pP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RénaIes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Insuffisance rénale aiguë (part fonctionnelle due à la diminution de la pression de perfusion et part organique par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tubulopathie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aiguë) pouvant devenir rapidement progressive avec risque de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néphro-angiosclérose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maligne.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 startAt="6"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Hématologiques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Tableau de micro-angiopathie thrombotique avec insuffisance rénale, anémie hémolytique (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schizocytes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LDH 71, haptoglobine il, thrombopénie...).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 startAt="7"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Eclampsie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1676"/>
            <a:ext cx="7874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romanUcPeriod" startAt="4"/>
            </a:pPr>
            <a:r>
              <a:rPr lang="fr-FR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COMPLICATIONS</a:t>
            </a:r>
            <a:endParaRPr lang="fr-FR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8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688" y="856488"/>
            <a:ext cx="2843784" cy="59588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9528" y="316992"/>
            <a:ext cx="4550664" cy="41452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460"/>
              </a:lnSpc>
              <a:spcAft>
                <a:spcPts val="420"/>
              </a:spcAft>
            </a:pPr>
            <a:r>
              <a:rPr lang="fr" sz="3100" dirty="0">
                <a:solidFill>
                  <a:srgbClr val="FFFF00"/>
                </a:solidFill>
                <a:latin typeface="Arial"/>
              </a:rPr>
              <a:t>Dissection aortique aigue</a:t>
            </a:r>
          </a:p>
        </p:txBody>
      </p:sp>
      <p:sp>
        <p:nvSpPr>
          <p:cNvPr id="4" name="Rectangle 3"/>
          <p:cNvSpPr/>
          <p:nvPr/>
        </p:nvSpPr>
        <p:spPr>
          <a:xfrm>
            <a:off x="402336" y="950976"/>
            <a:ext cx="5623560" cy="4236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568"/>
              </a:lnSpc>
              <a:spcBef>
                <a:spcPts val="420"/>
              </a:spcBef>
              <a:spcAft>
                <a:spcPts val="420"/>
              </a:spcAft>
            </a:pPr>
            <a:endParaRPr lang="fr" sz="2400" dirty="0">
              <a:latin typeface="Arial"/>
            </a:endParaRPr>
          </a:p>
          <a:p>
            <a:pPr indent="0">
              <a:lnSpc>
                <a:spcPts val="2592"/>
              </a:lnSpc>
              <a:spcAft>
                <a:spcPts val="420"/>
              </a:spcAft>
            </a:pPr>
            <a:r>
              <a:rPr lang="fr" sz="2400" dirty="0">
                <a:latin typeface="Arial"/>
              </a:rPr>
              <a:t>La triade douleur migratrice, asymétrie des pouls/de la PA, Rx thorax anormale, est présente 1 </a:t>
            </a:r>
            <a:r>
              <a:rPr lang="fr" sz="2400" dirty="0" smtClean="0">
                <a:latin typeface="Arial"/>
              </a:rPr>
              <a:t>fois/3 (élargissement du médiastin)</a:t>
            </a:r>
            <a:endParaRPr lang="fr" sz="2400" dirty="0">
              <a:latin typeface="Arial"/>
            </a:endParaRPr>
          </a:p>
          <a:p>
            <a:pPr indent="0">
              <a:lnSpc>
                <a:spcPts val="2616"/>
              </a:lnSpc>
              <a:spcAft>
                <a:spcPts val="420"/>
              </a:spcAft>
            </a:pPr>
            <a:r>
              <a:rPr lang="fr" sz="2400" dirty="0">
                <a:latin typeface="Arial"/>
              </a:rPr>
              <a:t>La suspicion clinique est confirmée par ETO ou imagerie en coupes</a:t>
            </a:r>
          </a:p>
          <a:p>
            <a:pPr indent="0">
              <a:lnSpc>
                <a:spcPts val="2568"/>
              </a:lnSpc>
              <a:spcAft>
                <a:spcPts val="420"/>
              </a:spcAft>
            </a:pPr>
            <a:r>
              <a:rPr lang="fr" sz="2400" dirty="0">
                <a:latin typeface="Arial"/>
              </a:rPr>
              <a:t>Traiter la douleur et réduire la PA par un bétabloquant (HTA 75% des cas)</a:t>
            </a:r>
          </a:p>
          <a:p>
            <a:pPr indent="0">
              <a:lnSpc>
                <a:spcPts val="2640"/>
              </a:lnSpc>
              <a:spcAft>
                <a:spcPts val="6650"/>
              </a:spcAft>
            </a:pPr>
            <a:r>
              <a:rPr lang="fr" sz="2400" dirty="0">
                <a:latin typeface="Arial"/>
              </a:rPr>
              <a:t>Chirurgie urgente dans le type A, Tt médical et recherche complications dans le type B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680" y="6467856"/>
            <a:ext cx="4596384" cy="2499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790"/>
              </a:lnSpc>
              <a:spcBef>
                <a:spcPts val="6650"/>
              </a:spcBef>
            </a:pPr>
            <a:endParaRPr lang="fr" sz="1600" dirty="0">
              <a:solidFill>
                <a:srgbClr val="80808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887" y="2328459"/>
            <a:ext cx="81909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Examen clinique complet à la recherche d’un retentissement viscéral ; fond d’œil ++.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Eliminer autres causes d’élévation tensionnelle : globe vésical ++, douleur, anxiété.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cas d’HTA maligne : soif intense avec syndrome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polyuro-polydypsique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fréquent ; asthénie.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biologique à demander en urgence :</a:t>
            </a:r>
          </a:p>
          <a:p>
            <a:pPr marL="1200150" lvl="2" indent="-285750">
              <a:buFont typeface="Century Gothic" panose="020B0502020202020204" pitchFamily="34" charset="0"/>
              <a:buChar char="–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Dosage des enzymes cardiaques CPK,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troponine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Tc ou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200150" lvl="2" indent="-285750">
              <a:buFont typeface="Century Gothic" panose="020B0502020202020204" pitchFamily="34" charset="0"/>
              <a:buChar char="–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Ionogramme sanguin (hyponatrémie, hypokaliémie liée à l’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hyperaldostéronisme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secondaire).</a:t>
            </a:r>
          </a:p>
          <a:p>
            <a:pPr marL="1200150" lvl="2" indent="-285750">
              <a:buFont typeface="Century Gothic" panose="020B0502020202020204" pitchFamily="34" charset="0"/>
              <a:buChar char="–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NFS, plaquettes,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schizocytes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LDH, haptoglobine, bilirubine libre, fibrinogène.</a:t>
            </a:r>
          </a:p>
          <a:p>
            <a:pPr marL="1200150" lvl="2" indent="-285750">
              <a:buFont typeface="Century Gothic" panose="020B0502020202020204" pitchFamily="34" charset="0"/>
              <a:buChar char="–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Hémostase complète.</a:t>
            </a:r>
          </a:p>
          <a:p>
            <a:pPr marL="1200150" lvl="2" indent="-285750">
              <a:buFont typeface="Century Gothic" panose="020B0502020202020204" pitchFamily="34" charset="0"/>
              <a:buChar char="–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Bandelette urinaire +/- protéinurie de 24 heures.</a:t>
            </a:r>
          </a:p>
          <a:p>
            <a:pPr marL="1200150" lvl="2" indent="-285750">
              <a:buFont typeface="Century Gothic" panose="020B0502020202020204" pitchFamily="34" charset="0"/>
              <a:buChar char="–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Dosage de toxiques (cocaïne, etc.).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608683"/>
            <a:ext cx="7874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romanUcPeriod" startAt="5"/>
            </a:pPr>
            <a:r>
              <a:rPr lang="fr-FR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CONDUITE </a:t>
            </a:r>
            <a:r>
              <a:rPr lang="fr-F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TENIR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927" y="1796540"/>
            <a:ext cx="5921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clinique et paraclinique en urgence</a:t>
            </a:r>
          </a:p>
        </p:txBody>
      </p:sp>
    </p:spTree>
    <p:extLst>
      <p:ext uri="{BB962C8B-B14F-4D97-AF65-F5344CB8AC3E}">
        <p14:creationId xmlns:p14="http://schemas.microsoft.com/office/powerpoint/2010/main" val="27113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397" y="2075120"/>
            <a:ext cx="8190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Radiographie thoracique au lit du patient.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fonction du retentissement : TDM cérébrale, ETT,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distance, bilan étiologique.</a:t>
            </a:r>
          </a:p>
        </p:txBody>
      </p:sp>
      <p:sp>
        <p:nvSpPr>
          <p:cNvPr id="3" name="Rectangle 2"/>
          <p:cNvSpPr/>
          <p:nvPr/>
        </p:nvSpPr>
        <p:spPr>
          <a:xfrm>
            <a:off x="711200" y="4214945"/>
            <a:ext cx="796916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cas de poussée hypertensive sans retentissement viscéral :</a:t>
            </a:r>
          </a:p>
          <a:p>
            <a:pPr marL="1200150" lvl="2" indent="-285750">
              <a:buFont typeface="Century Gothic" panose="020B0502020202020204" pitchFamily="34" charset="0"/>
              <a:buChar char="–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Repos ; surveillance et réévaluation au bout de quelques heures ; régime sans sel.</a:t>
            </a:r>
          </a:p>
          <a:p>
            <a:pPr marL="1200150" lvl="2" indent="-285750">
              <a:buFont typeface="Century Gothic" panose="020B0502020202020204" pitchFamily="34" charset="0"/>
              <a:buChar char="–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persistance de l’HTA : débuter traitement antihypertenseur oral selon les prescriptions habituelles de l’HTA sévère (cf. chapitre HTA essentielle).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363" y="3594679"/>
            <a:ext cx="2235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FR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Traitement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608683"/>
            <a:ext cx="7874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romanUcPeriod" startAt="5"/>
            </a:pPr>
            <a:r>
              <a:rPr lang="fr-FR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CONDUITE </a:t>
            </a:r>
            <a:r>
              <a:rPr lang="fr-F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TENIR</a:t>
            </a:r>
          </a:p>
        </p:txBody>
      </p:sp>
    </p:spTree>
    <p:extLst>
      <p:ext uri="{BB962C8B-B14F-4D97-AF65-F5344CB8AC3E}">
        <p14:creationId xmlns:p14="http://schemas.microsoft.com/office/powerpoint/2010/main" val="43334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5733" y="2538546"/>
            <a:ext cx="796916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cas « d’urgence hypertensive » :</a:t>
            </a:r>
          </a:p>
          <a:p>
            <a:pPr marL="1200150" lvl="2" indent="-285750">
              <a:buFont typeface="Century Gothic" panose="020B0502020202020204" pitchFamily="34" charset="0"/>
              <a:buChar char="–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Hospitalisation en unité de soins intensifs ; scope PA-ECG en continu.</a:t>
            </a:r>
          </a:p>
          <a:p>
            <a:pPr marL="1200150" lvl="2" indent="-285750">
              <a:buFont typeface="Century Gothic" panose="020B0502020202020204" pitchFamily="34" charset="0"/>
              <a:buChar char="–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Pose d’une voie veineuse périphérique.</a:t>
            </a:r>
          </a:p>
          <a:p>
            <a:pPr marL="1200150" lvl="2" indent="-285750">
              <a:buFont typeface="Century Gothic" panose="020B0502020202020204" pitchFamily="34" charset="0"/>
              <a:buChar char="–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éventuel facteur déclenchant doit être systématiquement recherché et traité dès que possible.</a:t>
            </a:r>
          </a:p>
          <a:p>
            <a:pPr marL="1200150" lvl="2" indent="-285750">
              <a:buFont typeface="Century Gothic" panose="020B0502020202020204" pitchFamily="34" charset="0"/>
              <a:buChar char="–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Repos au lit ; régime sans sel.</a:t>
            </a:r>
          </a:p>
          <a:p>
            <a:pPr lvl="2"/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608683"/>
            <a:ext cx="7874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romanUcPeriod" startAt="5"/>
            </a:pPr>
            <a:r>
              <a:rPr lang="fr-FR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CONDUITE </a:t>
            </a:r>
            <a:r>
              <a:rPr lang="fr-F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TENIR</a:t>
            </a:r>
          </a:p>
        </p:txBody>
      </p:sp>
    </p:spTree>
    <p:extLst>
      <p:ext uri="{BB962C8B-B14F-4D97-AF65-F5344CB8AC3E}">
        <p14:creationId xmlns:p14="http://schemas.microsoft.com/office/powerpoint/2010/main" val="31548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-1" y="619974"/>
            <a:ext cx="7890933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marL="571500" indent="-571500">
              <a:buFont typeface="+mj-lt"/>
              <a:buAutoNum type="romanUcPeriod" startAt="2"/>
              <a:defRPr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l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fr-FR" dirty="0"/>
              <a:t>Plan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634067" y="2274034"/>
            <a:ext cx="68410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63" indent="-627063">
              <a:spcBef>
                <a:spcPts val="1200"/>
              </a:spcBef>
              <a:spcAft>
                <a:spcPts val="1200"/>
              </a:spcAft>
              <a:buAutoNum type="romanUcPeriod"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NOSOLOGIE</a:t>
            </a:r>
          </a:p>
          <a:p>
            <a:pPr marL="627063" indent="-627063">
              <a:spcBef>
                <a:spcPts val="1200"/>
              </a:spcBef>
              <a:spcAft>
                <a:spcPts val="1200"/>
              </a:spcAft>
              <a:buAutoNum type="romanUcPeriod"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FACTEURS DECLENCHANTS</a:t>
            </a:r>
          </a:p>
          <a:p>
            <a:pPr marL="627063" indent="-627063">
              <a:spcBef>
                <a:spcPts val="1200"/>
              </a:spcBef>
              <a:spcAft>
                <a:spcPts val="1200"/>
              </a:spcAft>
              <a:buAutoNum type="romanUcPeriod"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PHYSIOPATHOLOGIE DE L’HTA MALIGNE</a:t>
            </a:r>
          </a:p>
          <a:p>
            <a:pPr marL="627063" indent="-627063">
              <a:spcBef>
                <a:spcPts val="1200"/>
              </a:spcBef>
              <a:spcAft>
                <a:spcPts val="1200"/>
              </a:spcAft>
              <a:buAutoNum type="romanUcPeriod"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COMPLICATIONS</a:t>
            </a:r>
          </a:p>
          <a:p>
            <a:pPr marL="627063" indent="-627063">
              <a:spcBef>
                <a:spcPts val="1200"/>
              </a:spcBef>
              <a:spcAft>
                <a:spcPts val="1200"/>
              </a:spcAft>
              <a:buAutoNum type="romanUcPeriod"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CONDUITE A TENIR</a:t>
            </a:r>
          </a:p>
          <a:p>
            <a:pPr marL="627063" indent="-627063">
              <a:spcBef>
                <a:spcPts val="1200"/>
              </a:spcBef>
              <a:spcAft>
                <a:spcPts val="1200"/>
              </a:spcAft>
              <a:buAutoNum type="romanUcPeriod"/>
            </a:pP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CAS CLINIQUES</a:t>
            </a:r>
          </a:p>
          <a:p>
            <a:pPr marL="627063" indent="-627063">
              <a:spcBef>
                <a:spcPts val="1200"/>
              </a:spcBef>
              <a:spcAft>
                <a:spcPts val="1200"/>
              </a:spcAft>
              <a:buAutoNum type="romanUcPeriod"/>
            </a:pP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45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433" y="2168434"/>
            <a:ext cx="82167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Century Gothic" panose="020B0502020202020204" pitchFamily="34" charset="0"/>
              <a:buChar char="–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traitement antihypertenseur, parentéral intraveineux est débuté, il sera secondairement relayé par un traitement per os. Le but est de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baisser progressivement la PA moyenne (de 20 à 25% au maximum dans la 1</a:t>
            </a:r>
            <a:r>
              <a:rPr lang="fr-FR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heure) afin d’éviter un AVC ischémique secondaire à une baisse trop rapide de la pression de perfusion cérébrale </a:t>
            </a:r>
          </a:p>
          <a:p>
            <a:pPr marL="742950" lvl="1" indent="-285750">
              <a:buFont typeface="Century Gothic" panose="020B0502020202020204" pitchFamily="34" charset="0"/>
              <a:buChar char="–"/>
            </a:pPr>
            <a:endParaRPr lang="fr-F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Century Gothic" panose="020B0502020202020204" pitchFamily="34" charset="0"/>
              <a:buChar char="–"/>
            </a:pPr>
            <a:r>
              <a:rPr lang="fr-FR" dirty="0" smtClean="0"/>
              <a:t>Cas particulier des AVC : </a:t>
            </a:r>
            <a:r>
              <a:rPr lang="fr-FR" b="1" i="1" dirty="0" smtClean="0"/>
              <a:t>on ne traite l'HTA dans d'hémorragie cérébrale qu'à partir de 180/110 et à partir de 220/120 </a:t>
            </a:r>
            <a:r>
              <a:rPr lang="fr-FR" b="1" i="1" dirty="0" err="1" smtClean="0"/>
              <a:t>mmHg</a:t>
            </a:r>
            <a:r>
              <a:rPr lang="fr-FR" b="1" i="1" dirty="0" smtClean="0"/>
              <a:t> dans l'AVC hémorragique.</a:t>
            </a:r>
            <a:r>
              <a:rPr lang="fr-FR" dirty="0" smtClean="0"/>
              <a:t> En effet, l'HTA aggrave le saignement intracérébral, mais en contrepartie la baisse de TA diminue la perfusion du parenchyme cérébral dans la zone de pénombre. De plus, l'HTA &gt; 180/110 est une contre-indication à la thrombolyse de l'infarctus cérébral (</a:t>
            </a:r>
            <a:r>
              <a:rPr lang="fr-FR" dirty="0" err="1" smtClean="0"/>
              <a:t>rTPA</a:t>
            </a:r>
            <a:r>
              <a:rPr lang="fr-FR" dirty="0" smtClean="0"/>
              <a:t> dans les trois premières heures de l'AVC).</a:t>
            </a:r>
          </a:p>
          <a:p>
            <a:pPr marL="742950" lvl="1" indent="-285750">
              <a:buFont typeface="Century Gothic" panose="020B0502020202020204" pitchFamily="34" charset="0"/>
              <a:buChar char="–"/>
            </a:pP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9086" y="1672046"/>
            <a:ext cx="3278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fr-FR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Médicamenteux</a:t>
            </a:r>
          </a:p>
        </p:txBody>
      </p:sp>
      <p:sp>
        <p:nvSpPr>
          <p:cNvPr id="7" name="Rectangle 6"/>
          <p:cNvSpPr/>
          <p:nvPr/>
        </p:nvSpPr>
        <p:spPr>
          <a:xfrm>
            <a:off x="1" y="608683"/>
            <a:ext cx="7874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romanUcPeriod" startAt="5"/>
            </a:pPr>
            <a:r>
              <a:rPr lang="fr-FR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CONDUITE </a:t>
            </a:r>
            <a:r>
              <a:rPr lang="fr-F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TENIR</a:t>
            </a:r>
          </a:p>
        </p:txBody>
      </p:sp>
    </p:spTree>
    <p:extLst>
      <p:ext uri="{BB962C8B-B14F-4D97-AF65-F5344CB8AC3E}">
        <p14:creationId xmlns:p14="http://schemas.microsoft.com/office/powerpoint/2010/main" val="38681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500" y="2446866"/>
            <a:ext cx="821672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entury Gothic" panose="020B0502020202020204" pitchFamily="34" charset="0"/>
              <a:buChar char="►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Inhibiteur calcique +++ : par exemple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nicardipine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LOXEN® 5 à 10 mg/heure en IV à la seringue électrique ou a-|3-bloquant 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entury Gothic" panose="020B0502020202020204" pitchFamily="34" charset="0"/>
              <a:buChar char="►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alpha bloquant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Uradipil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EUPRESSYL® 25 mg IV sur 30 secondes puis 10 à 30 mg/heure.                                                                                       x alpha +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bétaloquant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Labétalol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TRANDATE® 1 mg/kg en 1 minute puis 0,1 à 0,3 mg/kg/heure.                                                                       x Vasodilatateur direct : trinitrine RISORDAN IVSE® en cas d’OAP +++. x Diurétiques : en cas d’insuffisance ventriculaire gauche associée.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entury Gothic" panose="020B0502020202020204" pitchFamily="34" charset="0"/>
              <a:buChar char="►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Rappel :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1/3 PA systolique + 2/3 PA diastolique.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608683"/>
            <a:ext cx="7874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romanUcPeriod" startAt="5"/>
            </a:pPr>
            <a:r>
              <a:rPr lang="fr-FR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CONDUITE </a:t>
            </a:r>
            <a:r>
              <a:rPr lang="fr-F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TENIR</a:t>
            </a:r>
          </a:p>
        </p:txBody>
      </p:sp>
    </p:spTree>
    <p:extLst>
      <p:ext uri="{BB962C8B-B14F-4D97-AF65-F5344CB8AC3E}">
        <p14:creationId xmlns:p14="http://schemas.microsoft.com/office/powerpoint/2010/main" val="15873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08683"/>
            <a:ext cx="7874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romanUcPeriod" startAt="5"/>
            </a:pPr>
            <a:r>
              <a:rPr lang="fr-FR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CONDUITE </a:t>
            </a:r>
            <a:r>
              <a:rPr lang="fr-F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TENIR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23406" y="1267097"/>
            <a:ext cx="6714308" cy="5383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8300" indent="-368300">
              <a:lnSpc>
                <a:spcPts val="2900"/>
              </a:lnSpc>
              <a:spcBef>
                <a:spcPts val="910"/>
              </a:spcBef>
              <a:spcAft>
                <a:spcPts val="420"/>
              </a:spcAft>
            </a:pPr>
            <a:r>
              <a:rPr lang="fr" sz="2000" b="1" dirty="0" smtClean="0">
                <a:solidFill>
                  <a:srgbClr val="FFFF00"/>
                </a:solidFill>
                <a:latin typeface="Arial"/>
              </a:rPr>
              <a:t>Nicardipine (Loxen®) par voie intraveineuse</a:t>
            </a:r>
          </a:p>
          <a:p>
            <a:pPr marL="368300" indent="-368300">
              <a:lnSpc>
                <a:spcPts val="2900"/>
              </a:lnSpc>
              <a:spcBef>
                <a:spcPts val="910"/>
              </a:spcBef>
              <a:spcAft>
                <a:spcPts val="420"/>
              </a:spcAft>
            </a:pPr>
            <a:r>
              <a:rPr lang="fr" sz="2000" b="1" dirty="0" smtClean="0">
                <a:solidFill>
                  <a:srgbClr val="FFFFFF"/>
                </a:solidFill>
                <a:latin typeface="Arial"/>
              </a:rPr>
              <a:t>Inhibiteur calcique à effet vasodilatateur artériel</a:t>
            </a:r>
          </a:p>
          <a:p>
            <a:pPr marL="368300" indent="-368300">
              <a:lnSpc>
                <a:spcPts val="3216"/>
              </a:lnSpc>
            </a:pPr>
            <a:r>
              <a:rPr lang="fr" sz="2000" b="1" dirty="0" smtClean="0">
                <a:solidFill>
                  <a:srgbClr val="FFFFFF"/>
                </a:solidFill>
                <a:latin typeface="Arial"/>
              </a:rPr>
              <a:t>Action rapide </a:t>
            </a:r>
            <a:r>
              <a:rPr lang="fr" sz="1600" b="1" dirty="0" smtClean="0">
                <a:solidFill>
                  <a:srgbClr val="FFFFFF"/>
                </a:solidFill>
                <a:latin typeface="Arial"/>
              </a:rPr>
              <a:t>(5 -10 min) </a:t>
            </a:r>
            <a:r>
              <a:rPr lang="fr" sz="2000" b="1" dirty="0" smtClean="0">
                <a:solidFill>
                  <a:srgbClr val="FFFFFF"/>
                </a:solidFill>
                <a:latin typeface="Arial"/>
              </a:rPr>
              <a:t>- Durée d'action </a:t>
            </a:r>
            <a:r>
              <a:rPr lang="fr" sz="2000" b="1" u="sng" dirty="0" smtClean="0">
                <a:solidFill>
                  <a:srgbClr val="FFFFFF"/>
                </a:solidFill>
                <a:latin typeface="Arial"/>
              </a:rPr>
              <a:t>courte</a:t>
            </a:r>
            <a:r>
              <a:rPr lang="fr" sz="20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fr" sz="1600" b="1" dirty="0" smtClean="0">
                <a:solidFill>
                  <a:srgbClr val="FFFFFF"/>
                </a:solidFill>
                <a:latin typeface="Arial"/>
              </a:rPr>
              <a:t>(45 min)</a:t>
            </a:r>
          </a:p>
          <a:p>
            <a:pPr marL="368300" indent="-368300">
              <a:lnSpc>
                <a:spcPts val="3216"/>
              </a:lnSpc>
            </a:pPr>
            <a:r>
              <a:rPr lang="fr" b="1" dirty="0" smtClean="0">
                <a:solidFill>
                  <a:srgbClr val="FFFFCC"/>
                </a:solidFill>
                <a:latin typeface="Arial"/>
              </a:rPr>
              <a:t>•    </a:t>
            </a:r>
            <a:r>
              <a:rPr lang="fr" b="1" dirty="0" smtClean="0">
                <a:solidFill>
                  <a:srgbClr val="FFFFFF"/>
                </a:solidFill>
                <a:latin typeface="Arial"/>
              </a:rPr>
              <a:t>Amp. 10 mg (1mg/ml)</a:t>
            </a:r>
          </a:p>
          <a:p>
            <a:pPr marL="368300" indent="-368300">
              <a:lnSpc>
                <a:spcPts val="3216"/>
              </a:lnSpc>
            </a:pPr>
            <a:r>
              <a:rPr lang="fr" b="1" dirty="0" smtClean="0">
                <a:solidFill>
                  <a:srgbClr val="FFFFCC"/>
                </a:solidFill>
                <a:latin typeface="Arial"/>
              </a:rPr>
              <a:t>•    </a:t>
            </a:r>
            <a:r>
              <a:rPr lang="fr" b="1" dirty="0" smtClean="0">
                <a:solidFill>
                  <a:srgbClr val="FFFF00"/>
                </a:solidFill>
                <a:latin typeface="Arial"/>
              </a:rPr>
              <a:t>TOUJOURS en PERFUSION  PSE</a:t>
            </a:r>
          </a:p>
          <a:p>
            <a:pPr marL="368300" indent="-368300">
              <a:lnSpc>
                <a:spcPts val="2350"/>
              </a:lnSpc>
              <a:spcAft>
                <a:spcPts val="420"/>
              </a:spcAft>
            </a:pPr>
            <a:r>
              <a:rPr lang="fr" b="1" dirty="0" smtClean="0">
                <a:solidFill>
                  <a:srgbClr val="FFFFCC"/>
                </a:solidFill>
                <a:latin typeface="Arial"/>
              </a:rPr>
              <a:t>•    </a:t>
            </a:r>
            <a:r>
              <a:rPr lang="fr" b="1" dirty="0" smtClean="0">
                <a:solidFill>
                  <a:srgbClr val="FFFFFF"/>
                </a:solidFill>
                <a:latin typeface="Arial"/>
              </a:rPr>
              <a:t>Commencer par 3 à 5 mg/h pendant 15 min.</a:t>
            </a:r>
          </a:p>
          <a:p>
            <a:pPr marL="368300" indent="-368300">
              <a:lnSpc>
                <a:spcPts val="2568"/>
              </a:lnSpc>
              <a:spcAft>
                <a:spcPts val="420"/>
              </a:spcAft>
            </a:pPr>
            <a:r>
              <a:rPr lang="fr" b="1" dirty="0" smtClean="0">
                <a:solidFill>
                  <a:srgbClr val="FFFFCC"/>
                </a:solidFill>
                <a:latin typeface="Arial"/>
              </a:rPr>
              <a:t>•    </a:t>
            </a:r>
            <a:r>
              <a:rPr lang="fr" b="1" dirty="0" smtClean="0">
                <a:solidFill>
                  <a:srgbClr val="FFFFFF"/>
                </a:solidFill>
                <a:latin typeface="Arial"/>
              </a:rPr>
              <a:t>Augmenter ensuite par palier de 0,5 ou 1 mg toutes les 15 minutes. Dose maximale : 15 mg/h.</a:t>
            </a:r>
          </a:p>
          <a:p>
            <a:pPr marL="368300" indent="-368300">
              <a:lnSpc>
                <a:spcPts val="2568"/>
              </a:lnSpc>
              <a:spcAft>
                <a:spcPts val="420"/>
              </a:spcAft>
            </a:pPr>
            <a:r>
              <a:rPr lang="fr" b="1" dirty="0" smtClean="0">
                <a:solidFill>
                  <a:srgbClr val="FFFFCC"/>
                </a:solidFill>
                <a:latin typeface="Arial"/>
              </a:rPr>
              <a:t>•    </a:t>
            </a:r>
            <a:r>
              <a:rPr lang="fr" b="1" dirty="0" smtClean="0">
                <a:solidFill>
                  <a:srgbClr val="FFFFFF"/>
                </a:solidFill>
                <a:latin typeface="Arial"/>
              </a:rPr>
              <a:t>Quand la pression artérielle cible est atteinte, la dose doit être réduite progressivement, jusque généralement entre 2 et 4 mg/h, afin de maintenir l'efficacité thérapeutique</a:t>
            </a:r>
          </a:p>
          <a:p>
            <a:pPr marL="368300" indent="-368300">
              <a:lnSpc>
                <a:spcPts val="2350"/>
              </a:lnSpc>
              <a:spcAft>
                <a:spcPts val="420"/>
              </a:spcAft>
            </a:pPr>
            <a:r>
              <a:rPr lang="fr" b="1" dirty="0" smtClean="0">
                <a:solidFill>
                  <a:srgbClr val="FFFFCC"/>
                </a:solidFill>
                <a:latin typeface="Arial"/>
              </a:rPr>
              <a:t>•    </a:t>
            </a:r>
            <a:r>
              <a:rPr lang="fr" b="1" dirty="0" smtClean="0">
                <a:solidFill>
                  <a:srgbClr val="FFFF00"/>
                </a:solidFill>
                <a:latin typeface="Arial"/>
              </a:rPr>
              <a:t>Relais per os 1 heure avant l’arrêt de perfusion</a:t>
            </a:r>
            <a:r>
              <a:rPr lang="fr" b="1" dirty="0" smtClean="0">
                <a:solidFill>
                  <a:srgbClr val="FFFFFF"/>
                </a:solidFill>
                <a:latin typeface="Arial"/>
              </a:rPr>
              <a:t>_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73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784" y="246888"/>
            <a:ext cx="1578864" cy="320040"/>
          </a:xfrm>
          <a:prstGeom prst="rect">
            <a:avLst/>
          </a:prstGeom>
          <a:solidFill>
            <a:srgbClr val="000000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680"/>
              </a:lnSpc>
            </a:pPr>
            <a:r>
              <a:rPr lang="fr" sz="2400" b="1" dirty="0" smtClean="0">
                <a:solidFill>
                  <a:srgbClr val="FFFFFF"/>
                </a:solidFill>
                <a:latin typeface="Arial"/>
              </a:rPr>
              <a:t>Antihypertenseurs  Injectables IV</a:t>
            </a:r>
            <a:endParaRPr lang="fr" sz="2400" b="1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287382" y="953588"/>
          <a:ext cx="8530047" cy="5759000"/>
        </p:xfrm>
        <a:graphic>
          <a:graphicData uri="http://schemas.openxmlformats.org/drawingml/2006/table">
            <a:tbl>
              <a:tblPr/>
              <a:tblGrid>
                <a:gridCol w="2354421"/>
                <a:gridCol w="2828798"/>
                <a:gridCol w="3346828"/>
              </a:tblGrid>
              <a:tr h="874722">
                <a:tc>
                  <a:txBody>
                    <a:bodyPr/>
                    <a:lstStyle/>
                    <a:p>
                      <a:pPr marL="330200" indent="0">
                        <a:lnSpc>
                          <a:spcPts val="2010"/>
                        </a:lnSpc>
                      </a:pPr>
                      <a:r>
                        <a:rPr lang="fr" sz="1800" dirty="0">
                          <a:solidFill>
                            <a:srgbClr val="FF0000"/>
                          </a:solidFill>
                          <a:latin typeface="Arial"/>
                        </a:rPr>
                        <a:t>Inhibiteur calcique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2010"/>
                        </a:lnSpc>
                      </a:pPr>
                      <a:r>
                        <a:rPr lang="fr" sz="1800">
                          <a:solidFill>
                            <a:srgbClr val="010199"/>
                          </a:solidFill>
                          <a:latin typeface="Arial"/>
                        </a:rPr>
                        <a:t>NICARDIPINE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0" indent="0">
                        <a:lnSpc>
                          <a:spcPts val="2160"/>
                        </a:lnSpc>
                      </a:pPr>
                      <a:r>
                        <a:rPr lang="fr" sz="1800">
                          <a:solidFill>
                            <a:srgbClr val="010199"/>
                          </a:solidFill>
                          <a:latin typeface="Arial"/>
                        </a:rPr>
                        <a:t>LOXEN® 10 mg/10 ml NICARDIPINE® 10 mg/10 ml</a:t>
                      </a:r>
                    </a:p>
                  </a:txBody>
                  <a:tcPr marL="0" marR="0" marT="0" marB="0" anchor="ctr"/>
                </a:tc>
              </a:tr>
              <a:tr h="337709">
                <a:tc rowSpan="2">
                  <a:txBody>
                    <a:bodyPr/>
                    <a:lstStyle/>
                    <a:p>
                      <a:pPr marR="177800" indent="0" algn="ctr">
                        <a:lnSpc>
                          <a:spcPts val="2010"/>
                        </a:lnSpc>
                      </a:pPr>
                      <a:r>
                        <a:rPr lang="fr" sz="1800" dirty="0">
                          <a:solidFill>
                            <a:srgbClr val="FF0000"/>
                          </a:solidFill>
                          <a:latin typeface="Arial"/>
                        </a:rPr>
                        <a:t>Diurétiques</a:t>
                      </a:r>
                    </a:p>
                  </a:txBody>
                  <a:tcPr marL="0" marR="0" marT="0" marB="0" anchor="ctr">
                    <a:solidFill>
                      <a:srgbClr val="D8EB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241300" indent="0" algn="ctr">
                        <a:lnSpc>
                          <a:spcPts val="2010"/>
                        </a:lnSpc>
                      </a:pPr>
                      <a:r>
                        <a:rPr lang="fr" sz="1800">
                          <a:solidFill>
                            <a:srgbClr val="010199"/>
                          </a:solidFill>
                          <a:latin typeface="Arial"/>
                        </a:rPr>
                        <a:t>BUMÉTANIDE BURINEX® 2 mg/4 ml</a:t>
                      </a:r>
                    </a:p>
                  </a:txBody>
                  <a:tcPr marL="0" marR="0" marT="0" marB="0" anchor="b">
                    <a:solidFill>
                      <a:srgbClr val="D8E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/>
                </a:tc>
              </a:tr>
              <a:tr h="340477">
                <a:tc vMerge="1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241300" indent="0" algn="ctr">
                        <a:lnSpc>
                          <a:spcPts val="2010"/>
                        </a:lnSpc>
                      </a:pPr>
                      <a:r>
                        <a:rPr lang="fr" sz="1800">
                          <a:solidFill>
                            <a:srgbClr val="010199"/>
                          </a:solidFill>
                          <a:latin typeface="Arial"/>
                        </a:rPr>
                        <a:t>FUROSÉMIDE LASILIX® 20 mg/2 ml</a:t>
                      </a:r>
                    </a:p>
                  </a:txBody>
                  <a:tcPr marL="0" marR="0" marT="0" marB="0" anchor="b">
                    <a:solidFill>
                      <a:srgbClr val="D8E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/>
                </a:tc>
              </a:tr>
              <a:tr h="827665">
                <a:tc rowSpan="2">
                  <a:txBody>
                    <a:bodyPr/>
                    <a:lstStyle/>
                    <a:p>
                      <a:pPr marR="177800" indent="0" algn="ctr">
                        <a:lnSpc>
                          <a:spcPts val="2010"/>
                        </a:lnSpc>
                      </a:pPr>
                      <a:r>
                        <a:rPr lang="fr" sz="1800" dirty="0">
                          <a:solidFill>
                            <a:srgbClr val="FF0000"/>
                          </a:solidFill>
                          <a:latin typeface="Arial"/>
                        </a:rPr>
                        <a:t>Bêta Bloquants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88900" indent="0" algn="r">
                        <a:lnSpc>
                          <a:spcPts val="2010"/>
                        </a:lnSpc>
                      </a:pPr>
                      <a:r>
                        <a:rPr lang="fr" sz="1800">
                          <a:solidFill>
                            <a:srgbClr val="010199"/>
                          </a:solidFill>
                          <a:latin typeface="Arial"/>
                        </a:rPr>
                        <a:t>ESMOLOL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0" indent="0">
                        <a:lnSpc>
                          <a:spcPts val="2160"/>
                        </a:lnSpc>
                      </a:pPr>
                      <a:r>
                        <a:rPr lang="fr" sz="1800">
                          <a:solidFill>
                            <a:srgbClr val="010199"/>
                          </a:solidFill>
                          <a:latin typeface="Arial"/>
                        </a:rPr>
                        <a:t>BREVIBLOC® 10 mg/ml BREVIBLOC® 100 mg/10 ml ESMOLOL® 100 mg/10 ml</a:t>
                      </a:r>
                    </a:p>
                  </a:txBody>
                  <a:tcPr marL="0" marR="0" marT="0" marB="0" anchor="b"/>
                </a:tc>
              </a:tr>
              <a:tr h="334941">
                <a:tc vMerge="1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0" indent="0" algn="r">
                        <a:lnSpc>
                          <a:spcPts val="2010"/>
                        </a:lnSpc>
                      </a:pPr>
                      <a:r>
                        <a:rPr lang="fr" sz="1800">
                          <a:solidFill>
                            <a:srgbClr val="010199"/>
                          </a:solidFill>
                          <a:latin typeface="Arial"/>
                        </a:rPr>
                        <a:t>LABÉTALOL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14300" indent="0">
                        <a:lnSpc>
                          <a:spcPts val="2010"/>
                        </a:lnSpc>
                      </a:pPr>
                      <a:r>
                        <a:rPr lang="fr" sz="1800">
                          <a:solidFill>
                            <a:srgbClr val="010199"/>
                          </a:solidFill>
                          <a:latin typeface="Arial"/>
                        </a:rPr>
                        <a:t>TRANDATE® 5 mg/ml</a:t>
                      </a:r>
                    </a:p>
                  </a:txBody>
                  <a:tcPr marL="0" marR="0" marT="0" marB="0" anchor="b"/>
                </a:tc>
              </a:tr>
              <a:tr h="359854">
                <a:tc gridSpan="3">
                  <a:txBody>
                    <a:bodyPr/>
                    <a:lstStyle/>
                    <a:p>
                      <a:pPr indent="0" algn="just">
                        <a:lnSpc>
                          <a:spcPts val="2010"/>
                        </a:lnSpc>
                      </a:pPr>
                      <a:r>
                        <a:rPr lang="fr" sz="1800" dirty="0">
                          <a:solidFill>
                            <a:srgbClr val="FF0000"/>
                          </a:solidFill>
                          <a:latin typeface="Arial"/>
                        </a:rPr>
                        <a:t>1 Action centrale    CLONIDINE CATAPRESSAN® 0,15 mg/ml</a:t>
                      </a:r>
                    </a:p>
                  </a:txBody>
                  <a:tcPr marL="0" marR="0" marT="0" marB="0">
                    <a:solidFill>
                      <a:srgbClr val="D8E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/>
                </a:tc>
              </a:tr>
              <a:tr h="559157">
                <a:tc>
                  <a:txBody>
                    <a:bodyPr/>
                    <a:lstStyle/>
                    <a:p>
                      <a:endParaRPr sz="30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0" indent="0" algn="r">
                        <a:lnSpc>
                          <a:spcPts val="2010"/>
                        </a:lnSpc>
                      </a:pPr>
                      <a:r>
                        <a:rPr lang="fr" sz="1800" dirty="0">
                          <a:solidFill>
                            <a:srgbClr val="010199"/>
                          </a:solidFill>
                          <a:latin typeface="Arial"/>
                        </a:rPr>
                        <a:t>NITROPRUSSIATE DE</a:t>
                      </a:r>
                    </a:p>
                    <a:p>
                      <a:pPr marR="88900" indent="0" algn="r">
                        <a:lnSpc>
                          <a:spcPts val="2010"/>
                        </a:lnSpc>
                      </a:pPr>
                      <a:r>
                        <a:rPr lang="fr" sz="1800" dirty="0">
                          <a:solidFill>
                            <a:srgbClr val="010199"/>
                          </a:solidFill>
                          <a:latin typeface="Arial"/>
                        </a:rPr>
                        <a:t>SODIUM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0">
                        <a:lnSpc>
                          <a:spcPts val="2010"/>
                        </a:lnSpc>
                      </a:pPr>
                      <a:r>
                        <a:rPr lang="fr" sz="1800" dirty="0">
                          <a:solidFill>
                            <a:srgbClr val="010199"/>
                          </a:solidFill>
                          <a:latin typeface="Arial"/>
                        </a:rPr>
                        <a:t>NITRIATE® pdre/solv p sol inj</a:t>
                      </a:r>
                    </a:p>
                  </a:txBody>
                  <a:tcPr marL="0" marR="0" marT="0" marB="0" anchor="ctr"/>
                </a:tc>
              </a:tr>
              <a:tr h="1343941">
                <a:tc>
                  <a:txBody>
                    <a:bodyPr/>
                    <a:lstStyle/>
                    <a:p>
                      <a:pPr marR="304800" indent="0" algn="r">
                        <a:lnSpc>
                          <a:spcPts val="2010"/>
                        </a:lnSpc>
                      </a:pPr>
                      <a:r>
                        <a:rPr lang="fr" sz="1800" dirty="0">
                          <a:solidFill>
                            <a:srgbClr val="FF0000"/>
                          </a:solidFill>
                          <a:latin typeface="Arial"/>
                        </a:rPr>
                        <a:t>Vasodilatateurs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88900" indent="0" algn="r">
                        <a:lnSpc>
                          <a:spcPts val="2010"/>
                        </a:lnSpc>
                      </a:pPr>
                      <a:r>
                        <a:rPr lang="fr" sz="1800" dirty="0">
                          <a:solidFill>
                            <a:srgbClr val="010199"/>
                          </a:solidFill>
                          <a:latin typeface="Arial"/>
                        </a:rPr>
                        <a:t>URAPIDIL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0" indent="0">
                        <a:lnSpc>
                          <a:spcPts val="2160"/>
                        </a:lnSpc>
                      </a:pPr>
                      <a:r>
                        <a:rPr lang="fr" sz="1800" dirty="0">
                          <a:solidFill>
                            <a:srgbClr val="010199"/>
                          </a:solidFill>
                          <a:latin typeface="Arial"/>
                        </a:rPr>
                        <a:t>EUPRESSYL® 100 mg/20 ml EUPRESSYL ® 25 mg - 50 mg URADIPIL ® 100 mg/20 ml URADIPIL ® 25 mg/5 ml URADIPIL ® 50 mg/10 ml</a:t>
                      </a:r>
                    </a:p>
                  </a:txBody>
                  <a:tcPr marL="0" marR="0" marT="0" marB="0" anchor="b"/>
                </a:tc>
              </a:tr>
              <a:tr h="716940">
                <a:tc>
                  <a:txBody>
                    <a:bodyPr/>
                    <a:lstStyle/>
                    <a:p>
                      <a:endParaRPr sz="3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0" indent="0" algn="r">
                        <a:lnSpc>
                          <a:spcPts val="1900"/>
                        </a:lnSpc>
                      </a:pPr>
                      <a:r>
                        <a:rPr lang="fr" sz="1600" b="1" i="1" dirty="0">
                          <a:solidFill>
                            <a:srgbClr val="010199"/>
                          </a:solidFill>
                          <a:latin typeface="Arial"/>
                        </a:rPr>
                        <a:t>DIHYDRALAZINE</a:t>
                      </a:r>
                    </a:p>
                    <a:p>
                      <a:pPr marR="88900" indent="0" algn="r">
                        <a:lnSpc>
                          <a:spcPts val="1900"/>
                        </a:lnSpc>
                      </a:pPr>
                      <a:r>
                        <a:rPr lang="fr" sz="1600" b="1" i="1" dirty="0">
                          <a:solidFill>
                            <a:srgbClr val="010199"/>
                          </a:solidFill>
                          <a:latin typeface="Arial"/>
                        </a:rPr>
                        <a:t>MESILATE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0">
                        <a:lnSpc>
                          <a:spcPts val="2010"/>
                        </a:lnSpc>
                      </a:pPr>
                      <a:r>
                        <a:rPr lang="fr" sz="1800" dirty="0">
                          <a:solidFill>
                            <a:srgbClr val="010199"/>
                          </a:solidFill>
                          <a:latin typeface="Arial"/>
                        </a:rPr>
                        <a:t>NEPRESSOL® 25 mg/2 ml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566928" y="3572256"/>
          <a:ext cx="7940040" cy="1853184"/>
        </p:xfrm>
        <a:graphic>
          <a:graphicData uri="http://schemas.openxmlformats.org/drawingml/2006/table">
            <a:tbl>
              <a:tblPr/>
              <a:tblGrid>
                <a:gridCol w="1862328"/>
                <a:gridCol w="3032760"/>
                <a:gridCol w="3044952"/>
              </a:tblGrid>
              <a:tr h="923544">
                <a:tc rowSpan="2">
                  <a:txBody>
                    <a:bodyPr/>
                    <a:lstStyle/>
                    <a:p>
                      <a:pPr marL="114300" indent="0">
                        <a:lnSpc>
                          <a:spcPts val="2010"/>
                        </a:lnSpc>
                      </a:pPr>
                      <a:r>
                        <a:rPr lang="fr" sz="1800" dirty="0">
                          <a:solidFill>
                            <a:srgbClr val="C00000"/>
                          </a:solidFill>
                          <a:latin typeface="Arial"/>
                        </a:rPr>
                        <a:t>Dérivés nitrés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2010"/>
                        </a:lnSpc>
                      </a:pPr>
                      <a:r>
                        <a:rPr lang="fr" sz="1800">
                          <a:solidFill>
                            <a:srgbClr val="010199"/>
                          </a:solidFill>
                          <a:latin typeface="Arial"/>
                        </a:rPr>
                        <a:t>ISOSORBIDE DINITRATE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0" indent="0">
                        <a:lnSpc>
                          <a:spcPts val="2010"/>
                        </a:lnSpc>
                      </a:pPr>
                      <a:r>
                        <a:rPr lang="fr" sz="1800">
                          <a:solidFill>
                            <a:srgbClr val="010199"/>
                          </a:solidFill>
                          <a:latin typeface="Arial"/>
                        </a:rPr>
                        <a:t>RISORDAN ® 10 mg/10 ml</a:t>
                      </a:r>
                    </a:p>
                  </a:txBody>
                  <a:tcPr marL="0" marR="0" marT="0" marB="0" anchor="ctr"/>
                </a:tc>
              </a:tr>
              <a:tr h="929640">
                <a:tc vMerge="1">
                  <a:txBody>
                    <a:bodyPr/>
                    <a:lstStyle/>
                    <a:p>
                      <a:endParaRPr sz="4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2010"/>
                        </a:lnSpc>
                      </a:pPr>
                      <a:r>
                        <a:rPr lang="fr" sz="1800">
                          <a:solidFill>
                            <a:srgbClr val="010199"/>
                          </a:solidFill>
                          <a:latin typeface="Arial"/>
                        </a:rPr>
                        <a:t>TRINITRINE</a:t>
                      </a:r>
                    </a:p>
                  </a:txBody>
                  <a:tcPr marL="0" marR="0" marT="0" marB="0" anchor="ctr">
                    <a:solidFill>
                      <a:srgbClr val="D8EB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0">
                        <a:lnSpc>
                          <a:spcPts val="2010"/>
                        </a:lnSpc>
                      </a:pPr>
                      <a:r>
                        <a:rPr lang="fr" sz="1800">
                          <a:solidFill>
                            <a:srgbClr val="010199"/>
                          </a:solidFill>
                          <a:latin typeface="Arial"/>
                        </a:rPr>
                        <a:t>NITRONAL ® 1 mg/ml</a:t>
                      </a:r>
                    </a:p>
                  </a:txBody>
                  <a:tcPr marL="0" marR="0" marT="0" marB="0" anchor="ctr">
                    <a:solidFill>
                      <a:srgbClr val="D8EB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57645" y="365760"/>
            <a:ext cx="73935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3464" indent="0">
              <a:lnSpc>
                <a:spcPts val="2376"/>
              </a:lnSpc>
            </a:pPr>
            <a:r>
              <a:rPr lang="fr" b="1" dirty="0" smtClean="0">
                <a:solidFill>
                  <a:srgbClr val="FFC000"/>
                </a:solidFill>
                <a:latin typeface="Arial"/>
              </a:rPr>
              <a:t>Les dérivés nitrés en perfusion sont recommandés en cas d'urgence hypertensive avec défaillance cardiaque.</a:t>
            </a:r>
          </a:p>
          <a:p>
            <a:pPr marL="283464" indent="0">
              <a:lnSpc>
                <a:spcPts val="2376"/>
              </a:lnSpc>
            </a:pPr>
            <a:r>
              <a:rPr lang="fr" b="1" dirty="0" smtClean="0">
                <a:solidFill>
                  <a:srgbClr val="FFC000"/>
                </a:solidFill>
                <a:latin typeface="Arial"/>
              </a:rPr>
              <a:t>Ils peuvent être associés soit à un diurétique de l'anse, soit à un antihypertenseur injectable.</a:t>
            </a:r>
          </a:p>
          <a:p>
            <a:pPr marL="283464" indent="0">
              <a:lnSpc>
                <a:spcPts val="2376"/>
              </a:lnSpc>
              <a:spcAft>
                <a:spcPts val="3780"/>
              </a:spcAft>
            </a:pPr>
            <a:r>
              <a:rPr lang="fr" b="1" dirty="0" smtClean="0">
                <a:solidFill>
                  <a:srgbClr val="FFC000"/>
                </a:solidFill>
                <a:latin typeface="Arial"/>
              </a:rPr>
              <a:t>Ils peuvent  être utilisés en cas de syndromes coronariens aigus.</a:t>
            </a:r>
            <a:endParaRPr lang="fr" b="1" dirty="0">
              <a:solidFill>
                <a:srgbClr val="FFC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614" y="2459358"/>
            <a:ext cx="77725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Century Gothic" panose="020B0502020202020204" pitchFamily="34" charset="0"/>
              <a:buChar char="–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CIVD.</a:t>
            </a:r>
          </a:p>
          <a:p>
            <a:pPr marL="742950" lvl="1" indent="-285750">
              <a:buFont typeface="Century Gothic" panose="020B0502020202020204" pitchFamily="34" charset="0"/>
              <a:buChar char="–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Dissection aortique : transfert en Chirurgie, contrôle optimal de la PA.</a:t>
            </a:r>
          </a:p>
          <a:p>
            <a:pPr marL="742950" lvl="1" indent="-285750">
              <a:buFont typeface="Century Gothic" panose="020B0502020202020204" pitchFamily="34" charset="0"/>
              <a:buChar char="–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Eclampsie : sulfate de magnésium IV, extraction de l’enfant.</a:t>
            </a:r>
          </a:p>
          <a:p>
            <a:pPr marL="742950" lvl="1" indent="-285750">
              <a:buFont typeface="Century Gothic" panose="020B0502020202020204" pitchFamily="34" charset="0"/>
              <a:buChar char="–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Insuffisance rénale aiguë, etc.</a:t>
            </a:r>
          </a:p>
          <a:p>
            <a:pPr marL="742950" lvl="1" indent="-285750">
              <a:buFont typeface="Century Gothic" panose="020B0502020202020204" pitchFamily="34" charset="0"/>
              <a:buChar char="–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cas d’AVC, ne pas faire baisser la PA lors de la prise en charge initiale++++. Les antihypertenseurs sont indiqués en cas d’AVC hémorragique (si PA &gt; 220/120 mm Hg), mais formellement contre-indiqués en cas d’AVC ischémique.</a:t>
            </a:r>
          </a:p>
          <a:p>
            <a:pPr marL="742950" lvl="1" indent="-285750">
              <a:buFont typeface="Century Gothic" panose="020B0502020202020204" pitchFamily="34" charset="0"/>
              <a:buChar char="–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cas d’OAP, indication préférentielle des  dérivés nitrés +++ par rapport aux diurétiques de l’anse.</a:t>
            </a:r>
          </a:p>
          <a:p>
            <a:pPr marL="742950" lvl="1" indent="-285750">
              <a:buFont typeface="Century Gothic" panose="020B0502020202020204" pitchFamily="34" charset="0"/>
              <a:buChar char="–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dehors de l’OAP, la prescription de diurétiques risquerait d’aggraver l’hypovolémie (cf. Physiopathologie) et d’aggraver la situation.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674" y="1776568"/>
            <a:ext cx="5628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lphaLcParenR" startAt="2"/>
            </a:pPr>
            <a:r>
              <a:rPr lang="fr-FR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Traitement symptomatique des complications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608683"/>
            <a:ext cx="7874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romanUcPeriod" startAt="5"/>
            </a:pPr>
            <a:r>
              <a:rPr lang="fr-FR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CONDUITE </a:t>
            </a:r>
            <a:r>
              <a:rPr lang="fr-F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TENIR</a:t>
            </a:r>
          </a:p>
        </p:txBody>
      </p:sp>
    </p:spTree>
    <p:extLst>
      <p:ext uri="{BB962C8B-B14F-4D97-AF65-F5344CB8AC3E}">
        <p14:creationId xmlns:p14="http://schemas.microsoft.com/office/powerpoint/2010/main" val="8895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007" y="3111290"/>
            <a:ext cx="8268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Century Gothic" panose="020B0502020202020204" pitchFamily="34" charset="0"/>
              <a:buChar char="–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PA/FC/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saturomètre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/crépitants/conscience/examen neurologique.</a:t>
            </a:r>
          </a:p>
          <a:p>
            <a:pPr marL="1200150" lvl="2" indent="-285750">
              <a:buFont typeface="Century Gothic" panose="020B0502020202020204" pitchFamily="34" charset="0"/>
              <a:buChar char="–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ECG/RXT.</a:t>
            </a:r>
          </a:p>
          <a:p>
            <a:pPr marL="1200150" lvl="2" indent="-285750">
              <a:buFont typeface="Century Gothic" panose="020B0502020202020204" pitchFamily="34" charset="0"/>
              <a:buChar char="–"/>
            </a:pP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Troponine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Tc ou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NFS, hémostase, fonction rénale, etc.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007" y="2445625"/>
            <a:ext cx="2956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buFont typeface="+mj-lt"/>
              <a:buAutoNum type="alphaLcParenR" startAt="3"/>
            </a:pPr>
            <a:r>
              <a:rPr lang="fr-FR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Surveillance ++++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608683"/>
            <a:ext cx="7874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romanUcPeriod" startAt="5"/>
            </a:pPr>
            <a:r>
              <a:rPr lang="fr-FR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CONDUITE </a:t>
            </a:r>
            <a:r>
              <a:rPr lang="fr-F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TENIR</a:t>
            </a:r>
          </a:p>
        </p:txBody>
      </p:sp>
    </p:spTree>
    <p:extLst>
      <p:ext uri="{BB962C8B-B14F-4D97-AF65-F5344CB8AC3E}">
        <p14:creationId xmlns:p14="http://schemas.microsoft.com/office/powerpoint/2010/main" val="39096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465535"/>
            <a:ext cx="8593667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Monsieur HEDI  M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âgé de 45 ans est adressé aux urgences pour des céphalées et des vomissements d’apparition récente.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ANTECEDENTS</a:t>
            </a:r>
          </a:p>
          <a:p>
            <a:pPr lvl="1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Familiaux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Père diabétique</a:t>
            </a:r>
          </a:p>
          <a:p>
            <a:pPr lvl="3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Mère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hypertendue</a:t>
            </a:r>
          </a:p>
          <a:p>
            <a:pPr lvl="1">
              <a:spcBef>
                <a:spcPts val="1200"/>
              </a:spcBef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Personnels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HTA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depuis 3 ans sous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Angiotec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mg 1cp/j</a:t>
            </a:r>
          </a:p>
          <a:p>
            <a:pPr lvl="3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Absence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d’autre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pathologies connues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 de prise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médicamenteuse.</a:t>
            </a:r>
          </a:p>
          <a:p>
            <a:pPr lvl="3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Absence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néphropathie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connue</a:t>
            </a:r>
          </a:p>
          <a:p>
            <a:pPr lvl="3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Tabac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Paquet/Année</a:t>
            </a:r>
          </a:p>
          <a:p>
            <a:pPr lvl="3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Enseignant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Lycée	</a:t>
            </a:r>
          </a:p>
          <a:p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14536"/>
            <a:ext cx="7882467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 CLINIQUES </a:t>
            </a:r>
            <a:r>
              <a:rPr lang="fr-FR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n°1</a:t>
            </a:r>
            <a:endParaRPr lang="fr-FR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6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00" y="3049734"/>
            <a:ext cx="8508999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HISTOIRE </a:t>
            </a:r>
            <a:r>
              <a:rPr lang="fr-FR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MALADIE :   </a:t>
            </a: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Le patient se plaint de céphalées en casque, intenses, avec insomnie, des vomissements fréquents. L’histoire remonte à 48 heures avec une évolution progressive. Apparition d’une somnolence depuis 3 heures.</a:t>
            </a: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Absence de douleurs thoraciques    </a:t>
            </a: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Absence de notion d’écart de régime, mais arrêt du traitement depuis 5 jours car il n’a pas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le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temps d’aller à la pharmacie du dispensaire local.</a:t>
            </a:r>
          </a:p>
          <a:p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4536"/>
            <a:ext cx="7882467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 CLINIQUES </a:t>
            </a:r>
            <a:r>
              <a:rPr lang="fr-FR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n°1</a:t>
            </a:r>
            <a:endParaRPr lang="fr-FR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264" y="2406266"/>
            <a:ext cx="8280402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EXAMEN </a:t>
            </a:r>
            <a:r>
              <a:rPr lang="fr-FR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PHYSIQUE :</a:t>
            </a:r>
          </a:p>
          <a:p>
            <a:pPr lvl="1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L’examen initial trouve un patient conscient mais somnolent, asthénique,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eupnéique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 repos.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température normale, un pouls à 80/min, une tension artérielle élevée à 240/130 mm Hg, symétrique et qui reste à ce niveau après un repos au lit de 30 min.</a:t>
            </a:r>
          </a:p>
          <a:p>
            <a:pPr lvl="1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pouls périphériques sont présents et symétriques.</a:t>
            </a: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L’examen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cardiaque montre un rythme régulier à 80/min, absence de souffle ou de bruit de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gallop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L’examen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pulmonaire est normal. Absence de râles crépitants.  </a:t>
            </a:r>
          </a:p>
          <a:p>
            <a:pPr lvl="1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Absence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d’hépatomégalie, d’ascite ou d’œdèmes des membres inférieurs.</a:t>
            </a:r>
          </a:p>
          <a:p>
            <a:pPr lvl="1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L’examen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neurologique est normal, sans déficit moteur ni anomalie pupillaire, les signes méningés sont absents (pas de raideur de la nuque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4536"/>
            <a:ext cx="7882467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 CLINIQUES </a:t>
            </a:r>
            <a:r>
              <a:rPr lang="fr-FR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n°1</a:t>
            </a:r>
            <a:endParaRPr lang="fr-FR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0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6105" y="2701151"/>
            <a:ext cx="80453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Crise aiguë hypertensive = « élévation rapide de la tension artérielle au-dessus des chiffres habituels » avec, en pratique, une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180 mm Hg et/ou une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110 mm Hg chez un patient habituellement normo-tendu (spontanément ou sous l’effet d’un traitement antihypertenseur).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02205"/>
            <a:ext cx="7874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romanUcPeriod"/>
            </a:pPr>
            <a:r>
              <a:rPr lang="fr-F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NOSOLOGIE</a:t>
            </a:r>
          </a:p>
        </p:txBody>
      </p:sp>
    </p:spTree>
    <p:extLst>
      <p:ext uri="{BB962C8B-B14F-4D97-AF65-F5344CB8AC3E}">
        <p14:creationId xmlns:p14="http://schemas.microsoft.com/office/powerpoint/2010/main" val="21661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133" y="2383644"/>
            <a:ext cx="819573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Aft>
                <a:spcPts val="1200"/>
              </a:spcAft>
            </a:pPr>
            <a:r>
              <a:rPr lang="fr-FR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FR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	</a:t>
            </a:r>
            <a:r>
              <a:rPr lang="fr-FR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ce </a:t>
            </a:r>
            <a:r>
              <a:rPr lang="fr-FR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stade quel diagnostic évoquez-vous ?</a:t>
            </a:r>
          </a:p>
          <a:p>
            <a:pPr marL="355600">
              <a:spcAft>
                <a:spcPts val="600"/>
              </a:spcAft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diagnostic d’une encéphalopathie hypertensive : Crise hypertensive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TA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240/130 mm Hg avec des signes d’œdème cérébral sans signes de localisations (pas de déficit moteur ni sensitif)</a:t>
            </a:r>
          </a:p>
          <a:p>
            <a:pPr marL="355600">
              <a:spcAft>
                <a:spcPts val="600"/>
              </a:spcAft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Circonstances déclenchantes : Arrêt du traitement antihypertenseur.</a:t>
            </a:r>
          </a:p>
          <a:p>
            <a:pPr marL="355600"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ELIMINER  LES AUTRES TYPES DE SOUFFRANCE VISCERALES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812800" lvl="1">
              <a:spcBef>
                <a:spcPts val="600"/>
              </a:spcBef>
              <a:spcAft>
                <a:spcPts val="600"/>
              </a:spcAft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Atteinte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cardiaque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(Syndromes coronariens aigus ST (-) ou ST (+) ,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insuffisance cardiaque congestive, dissection de l’aorte)</a:t>
            </a:r>
          </a:p>
          <a:p>
            <a:pPr marL="812800" lvl="1">
              <a:spcAft>
                <a:spcPts val="600"/>
              </a:spcAft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Atteinte rénale</a:t>
            </a:r>
          </a:p>
          <a:p>
            <a:pPr marL="812800" lvl="1">
              <a:spcAft>
                <a:spcPts val="600"/>
              </a:spcAft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Accident vasculaire cérébral</a:t>
            </a:r>
          </a:p>
          <a:p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4536"/>
            <a:ext cx="7882467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 CLINIQUES </a:t>
            </a:r>
            <a:r>
              <a:rPr lang="fr-FR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n°1</a:t>
            </a:r>
            <a:endParaRPr lang="fr-FR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5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1201" y="2059132"/>
            <a:ext cx="7857065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200"/>
              </a:spcAft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EXAMENS COMPLEMENTAIRES :</a:t>
            </a:r>
          </a:p>
          <a:p>
            <a:pPr>
              <a:spcAft>
                <a:spcPts val="600"/>
              </a:spcAft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L’ECG réalisé au lit du patient montre un rythme sinusal sans anomalies de la repolarisation ni troubles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conductifs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Aft>
                <a:spcPts val="600"/>
              </a:spcAft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Radiographie du Thorax au lit (non obligatoire en urgence car pas d’anomalies auscultatoire pulmonaire)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RCT: 0,55 ,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champs pulmonaires libres et silhouette cardiaque normale.</a:t>
            </a:r>
          </a:p>
          <a:p>
            <a:pPr>
              <a:spcAft>
                <a:spcPts val="600"/>
              </a:spcAft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biologique : glycémie 5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mmol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/l, créatinine 90 micromoles/l, ionogramme sanguin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 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K+ :4mmol/l, Na +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(NI),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NFS :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Labstix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urines : albuminurie=0</a:t>
            </a:r>
          </a:p>
          <a:p>
            <a:pPr>
              <a:spcAft>
                <a:spcPts val="600"/>
              </a:spcAft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 d’œil : stade III et IV hémorragies et exsudats rétiniens + œdème papillaire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Aft>
                <a:spcPts val="600"/>
              </a:spcAft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TDM cérébral :Absence d’ischémie ou d’hémorragie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4536"/>
            <a:ext cx="7882467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 CLINIQUES </a:t>
            </a:r>
            <a:r>
              <a:rPr lang="fr-FR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n°1</a:t>
            </a:r>
            <a:endParaRPr lang="fr-FR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867" y="1847467"/>
            <a:ext cx="85852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Aft>
                <a:spcPts val="1200"/>
              </a:spcAft>
            </a:pPr>
            <a:r>
              <a:rPr lang="fr-FR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	Conduite à tenir en urgence</a:t>
            </a:r>
          </a:p>
          <a:p>
            <a:pPr marL="355600"/>
            <a:r>
              <a:rPr lang="fr-F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S’AGIT D’UNE URGENCE HYPERTENSIVE 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 NECESSITE UNE HOSPITALISATION </a:t>
            </a: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UNITE DE SOINS INTENSIFS : AUX URGENCES OU SERVICE DE CARDIOLOGIE.</a:t>
            </a:r>
          </a:p>
          <a:p>
            <a:pPr marL="355600"/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Pose d’une voie d’abord veineuse, seringue électrique.</a:t>
            </a:r>
          </a:p>
          <a:p>
            <a:pPr marL="355600"/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Repos au lit strict, Scope ECG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contrôle </a:t>
            </a: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 TA par mesure automatique (</a:t>
            </a:r>
            <a:r>
              <a:rPr lang="fr-F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Dinamap</a:t>
            </a: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.</a:t>
            </a:r>
          </a:p>
          <a:p>
            <a:pPr marL="355600"/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Traitement de la crise hypertensive : But obtenir une TA autour de 160/90 mm Hg   soit une réduction tensionnelle de 25% de la TA de départ  en 2 à 6 heures :</a:t>
            </a:r>
          </a:p>
          <a:p>
            <a:pPr marL="355600"/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Parentéral à la seringue électrique : </a:t>
            </a:r>
            <a:r>
              <a:rPr lang="fr-F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Nicardipine</a:t>
            </a: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(LOXEN) de 1 à 5 mg/H augmentation progressive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/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Surveillance clinique :</a:t>
            </a:r>
          </a:p>
          <a:p>
            <a:pPr marL="355600"/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Pouls, TA, </a:t>
            </a:r>
            <a:r>
              <a:rPr lang="fr-F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</a:t>
            </a: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T°, Respiration, Diurèse</a:t>
            </a:r>
          </a:p>
          <a:p>
            <a:pPr marL="355600"/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Auscultation cardiaque et pulmonaires 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(rechercher :bruit de galop, </a:t>
            </a: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râles crépitants).</a:t>
            </a:r>
          </a:p>
          <a:p>
            <a:pPr marL="355600"/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Examen 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neurologique  rechercher une aggravation ou  apparition de signes de localisation  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/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4536"/>
            <a:ext cx="7882467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 CLINIQUES </a:t>
            </a:r>
            <a:r>
              <a:rPr lang="fr-FR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n°1</a:t>
            </a:r>
            <a:endParaRPr lang="fr-FR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7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867" y="1847467"/>
            <a:ext cx="858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Aft>
                <a:spcPts val="1200"/>
              </a:spcAft>
              <a:buAutoNum type="arabicParenR" startAt="2"/>
            </a:pPr>
            <a:r>
              <a:rPr lang="fr-FR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Conduite </a:t>
            </a:r>
            <a:r>
              <a:rPr lang="fr-FR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tenir en urgence</a:t>
            </a:r>
          </a:p>
          <a:p>
            <a:pPr marL="698500" indent="-342900"/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4536"/>
            <a:ext cx="7882467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 CLINIQUES </a:t>
            </a:r>
            <a:r>
              <a:rPr lang="fr-FR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n°1</a:t>
            </a:r>
            <a:endParaRPr lang="fr-FR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2544" y="2351314"/>
            <a:ext cx="3518912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ts val="4360"/>
              </a:lnSpc>
            </a:pPr>
            <a:r>
              <a:rPr lang="fr" b="1" dirty="0" smtClean="0">
                <a:solidFill>
                  <a:srgbClr val="FFFF00"/>
                </a:solidFill>
                <a:latin typeface="Arial"/>
              </a:rPr>
              <a:t>Encéphalopathie hypertensive</a:t>
            </a:r>
            <a:endParaRPr lang="fr" b="1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754" y="3174274"/>
            <a:ext cx="6518365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4840" indent="-609600">
              <a:lnSpc>
                <a:spcPts val="2900"/>
              </a:lnSpc>
              <a:spcAft>
                <a:spcPts val="1470"/>
              </a:spcAft>
            </a:pPr>
            <a:r>
              <a:rPr lang="fr" b="1" dirty="0" smtClean="0">
                <a:solidFill>
                  <a:srgbClr val="FF0000"/>
                </a:solidFill>
                <a:latin typeface="Arial"/>
              </a:rPr>
              <a:t>TDM cérébral ou IRM cérébrale</a:t>
            </a:r>
          </a:p>
          <a:p>
            <a:pPr marL="624840" indent="-609600">
              <a:lnSpc>
                <a:spcPts val="2900"/>
              </a:lnSpc>
              <a:spcAft>
                <a:spcPts val="1470"/>
              </a:spcAft>
            </a:pPr>
            <a:r>
              <a:rPr lang="fr" b="1" dirty="0" smtClean="0">
                <a:solidFill>
                  <a:srgbClr val="FFFFCC"/>
                </a:solidFill>
                <a:latin typeface="Arial"/>
              </a:rPr>
              <a:t>&gt;    </a:t>
            </a:r>
            <a:r>
              <a:rPr lang="fr" b="1" dirty="0" smtClean="0">
                <a:solidFill>
                  <a:srgbClr val="FF0000"/>
                </a:solidFill>
                <a:latin typeface="Arial"/>
              </a:rPr>
              <a:t>Fond d’œil</a:t>
            </a:r>
          </a:p>
          <a:p>
            <a:pPr marL="624840" indent="-609600">
              <a:lnSpc>
                <a:spcPts val="4368"/>
              </a:lnSpc>
              <a:spcAft>
                <a:spcPts val="1960"/>
              </a:spcAft>
            </a:pPr>
            <a:r>
              <a:rPr lang="fr" b="1" dirty="0" smtClean="0">
                <a:solidFill>
                  <a:srgbClr val="FFFFCC"/>
                </a:solidFill>
                <a:latin typeface="Arial"/>
              </a:rPr>
              <a:t>&gt;    </a:t>
            </a:r>
            <a:r>
              <a:rPr lang="fr" b="1" dirty="0" smtClean="0">
                <a:solidFill>
                  <a:srgbClr val="FF0000"/>
                </a:solidFill>
                <a:latin typeface="Arial"/>
              </a:rPr>
              <a:t>Examens biologiques </a:t>
            </a:r>
            <a:r>
              <a:rPr lang="fr" b="1" dirty="0" smtClean="0">
                <a:solidFill>
                  <a:srgbClr val="FFFFFF"/>
                </a:solidFill>
                <a:latin typeface="Arial"/>
              </a:rPr>
              <a:t>: </a:t>
            </a:r>
            <a:r>
              <a:rPr lang="fr" b="1" dirty="0" smtClean="0">
                <a:solidFill>
                  <a:srgbClr val="FFC000"/>
                </a:solidFill>
                <a:latin typeface="Arial"/>
              </a:rPr>
              <a:t>ionogramme, urée sanguine, créatininémie, protéinurie et hématurie.</a:t>
            </a:r>
            <a:endParaRPr lang="fr" b="1" dirty="0">
              <a:solidFill>
                <a:srgbClr val="FFC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537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4" y="3447288"/>
            <a:ext cx="387096" cy="25603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60" y="3017520"/>
            <a:ext cx="2676144" cy="372465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920" y="3002280"/>
            <a:ext cx="4383024" cy="37398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6824" y="371856"/>
            <a:ext cx="7248144" cy="21732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292100" indent="0" algn="ctr">
              <a:lnSpc>
                <a:spcPts val="3460"/>
              </a:lnSpc>
              <a:spcAft>
                <a:spcPts val="980"/>
              </a:spcAft>
            </a:pPr>
            <a:r>
              <a:rPr lang="fr" sz="3100" dirty="0">
                <a:solidFill>
                  <a:srgbClr val="FFFF00"/>
                </a:solidFill>
                <a:latin typeface="Arial"/>
              </a:rPr>
              <a:t>Anomalies à l’IRM</a:t>
            </a:r>
          </a:p>
          <a:p>
            <a:pPr marL="342900" indent="-342900">
              <a:lnSpc>
                <a:spcPts val="2688"/>
              </a:lnSpc>
              <a:spcAft>
                <a:spcPts val="980"/>
              </a:spcAft>
            </a:pPr>
            <a:r>
              <a:rPr lang="fr" sz="2700" dirty="0">
                <a:solidFill>
                  <a:srgbClr val="FF0000"/>
                </a:solidFill>
                <a:latin typeface="Arial"/>
              </a:rPr>
              <a:t>■    </a:t>
            </a:r>
            <a:r>
              <a:rPr lang="fr" sz="2700" dirty="0">
                <a:latin typeface="Arial"/>
              </a:rPr>
              <a:t>Hypersignaux T2 et FLAIR, punctiformes ou confluents</a:t>
            </a:r>
          </a:p>
          <a:p>
            <a:pPr marL="342900" indent="-342900">
              <a:lnSpc>
                <a:spcPts val="2784"/>
              </a:lnSpc>
            </a:pPr>
            <a:r>
              <a:rPr lang="fr" sz="2700" dirty="0">
                <a:solidFill>
                  <a:srgbClr val="FF0000"/>
                </a:solidFill>
                <a:latin typeface="Arial"/>
              </a:rPr>
              <a:t>■    </a:t>
            </a:r>
            <a:r>
              <a:rPr lang="fr" sz="2700" dirty="0">
                <a:latin typeface="Arial"/>
              </a:rPr>
              <a:t>Souvent bilatéraux, pariéto-occipitaux, </a:t>
            </a:r>
            <a:r>
              <a:rPr lang="fr" sz="2700" dirty="0" smtClean="0">
                <a:latin typeface="Arial"/>
              </a:rPr>
              <a:t> </a:t>
            </a:r>
            <a:r>
              <a:rPr lang="fr" sz="2700" dirty="0" smtClean="0">
                <a:solidFill>
                  <a:srgbClr val="FF0000"/>
                </a:solidFill>
                <a:latin typeface="Arial"/>
              </a:rPr>
              <a:t>sans </a:t>
            </a:r>
            <a:r>
              <a:rPr lang="fr" sz="2700" dirty="0">
                <a:solidFill>
                  <a:srgbClr val="FF0000"/>
                </a:solidFill>
                <a:latin typeface="Arial"/>
              </a:rPr>
              <a:t>territoire </a:t>
            </a:r>
            <a:r>
              <a:rPr lang="fr" sz="2700" dirty="0" smtClean="0">
                <a:solidFill>
                  <a:srgbClr val="FF0000"/>
                </a:solidFill>
                <a:latin typeface="Arial"/>
              </a:rPr>
              <a:t>artériel +++</a:t>
            </a:r>
            <a:endParaRPr lang="fr" sz="27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3648" y="6364224"/>
            <a:ext cx="487680" cy="3413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680"/>
              </a:lnSpc>
            </a:pPr>
            <a:r>
              <a:rPr lang="fr" sz="2400">
                <a:solidFill>
                  <a:srgbClr val="059ED5"/>
                </a:solidFill>
                <a:latin typeface="Arial"/>
              </a:rPr>
              <a:t>h</a:t>
            </a:r>
          </a:p>
          <a:p>
            <a:pPr indent="0">
              <a:lnSpc>
                <a:spcPts val="1060"/>
              </a:lnSpc>
            </a:pPr>
            <a:r>
              <a:rPr lang="fr" sz="950" b="1">
                <a:solidFill>
                  <a:srgbClr val="808080"/>
                </a:solidFill>
                <a:latin typeface="Arial"/>
              </a:rPr>
              <a:t>i, HEGP</a:t>
            </a:r>
          </a:p>
        </p:txBody>
      </p:sp>
      <p:sp>
        <p:nvSpPr>
          <p:cNvPr id="7" name="Rectangle 6"/>
          <p:cNvSpPr/>
          <p:nvPr/>
        </p:nvSpPr>
        <p:spPr>
          <a:xfrm>
            <a:off x="4312920" y="3429000"/>
            <a:ext cx="987552" cy="2926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020"/>
              </a:lnSpc>
            </a:pPr>
            <a:r>
              <a:rPr lang="fr" sz="2700">
                <a:solidFill>
                  <a:srgbClr val="FFFFFF"/>
                </a:solidFill>
                <a:latin typeface="Arial"/>
              </a:rPr>
              <a:t>FLAIR</a:t>
            </a:r>
          </a:p>
        </p:txBody>
      </p:sp>
      <p:sp>
        <p:nvSpPr>
          <p:cNvPr id="8" name="Rectangle 7"/>
          <p:cNvSpPr/>
          <p:nvPr/>
        </p:nvSpPr>
        <p:spPr>
          <a:xfrm>
            <a:off x="7504176" y="3084576"/>
            <a:ext cx="341376" cy="1493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330"/>
              </a:lnSpc>
            </a:pPr>
            <a:r>
              <a:rPr lang="fr" sz="1100">
                <a:solidFill>
                  <a:srgbClr val="DFDFDF"/>
                </a:solidFill>
                <a:latin typeface="Tahoma"/>
              </a:rPr>
              <a:t>032Y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6592" y="649224"/>
            <a:ext cx="7309104" cy="512064"/>
          </a:xfrm>
          <a:prstGeom prst="rect">
            <a:avLst/>
          </a:prstGeom>
          <a:solidFill>
            <a:srgbClr val="000000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360"/>
              </a:lnSpc>
            </a:pPr>
            <a:r>
              <a:rPr lang="fr" sz="3900" b="1" dirty="0">
                <a:solidFill>
                  <a:srgbClr val="FFFF00"/>
                </a:solidFill>
                <a:latin typeface="Arial"/>
              </a:rPr>
              <a:t>Encéphalopathie hypertensive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8046" y="1658983"/>
            <a:ext cx="28999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" b="1" dirty="0" smtClean="0">
                <a:solidFill>
                  <a:srgbClr val="FFFF00"/>
                </a:solidFill>
                <a:latin typeface="Arial"/>
              </a:rPr>
              <a:t>Un Fond d’</a:t>
            </a:r>
            <a:r>
              <a:rPr lang="fr-FR" b="1" dirty="0" smtClean="0">
                <a:solidFill>
                  <a:srgbClr val="FFFF00"/>
                </a:solidFill>
                <a:latin typeface="Arial"/>
              </a:rPr>
              <a:t>œ</a:t>
            </a:r>
            <a:r>
              <a:rPr lang="fr" b="1" dirty="0" smtClean="0">
                <a:solidFill>
                  <a:srgbClr val="FFFF00"/>
                </a:solidFill>
                <a:latin typeface="Arial"/>
              </a:rPr>
              <a:t>il peut   à lui seul , en association avec une HTA de grade 3 indiquer la nécessité d'un traitement immédiat et d'une hospitalisation.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344090" y="3709851"/>
            <a:ext cx="4598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" b="1" dirty="0" smtClean="0">
                <a:solidFill>
                  <a:srgbClr val="FFFF00"/>
                </a:solidFill>
                <a:latin typeface="Arial"/>
              </a:rPr>
              <a:t>Sa réalisation est  indispensable en urgences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29" y="1726474"/>
            <a:ext cx="2188464" cy="3243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867" y="679269"/>
            <a:ext cx="7667413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0" indent="-342900"/>
            <a:endParaRPr lang="fr" sz="1400" b="1" dirty="0" smtClean="0">
              <a:solidFill>
                <a:srgbClr val="FFFFFF"/>
              </a:solidFill>
              <a:latin typeface="Arial"/>
            </a:endParaRPr>
          </a:p>
          <a:p>
            <a:pPr marL="358140" indent="-419100">
              <a:lnSpc>
                <a:spcPts val="3350"/>
              </a:lnSpc>
              <a:spcAft>
                <a:spcPts val="2380"/>
              </a:spcAft>
            </a:pPr>
            <a:endParaRPr lang="fr" sz="1400" b="1" dirty="0" smtClean="0">
              <a:solidFill>
                <a:srgbClr val="FFFFFF"/>
              </a:solidFill>
              <a:latin typeface="Arial"/>
            </a:endParaRPr>
          </a:p>
          <a:p>
            <a:pPr marL="355600"/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4536"/>
            <a:ext cx="7882467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 CLINIQUES </a:t>
            </a:r>
            <a:r>
              <a:rPr lang="fr-FR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n°1</a:t>
            </a:r>
            <a:endParaRPr lang="fr-FR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634" y="1433582"/>
            <a:ext cx="612648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ts val="3840"/>
              </a:lnSpc>
            </a:pPr>
            <a:r>
              <a:rPr lang="fr" b="1" dirty="0" smtClean="0">
                <a:latin typeface="Arial"/>
              </a:rPr>
              <a:t>Le traitement de l'encéphalopathie hypertensive </a:t>
            </a:r>
            <a:r>
              <a:rPr lang="fr" b="1" u="sng" dirty="0" smtClean="0">
                <a:latin typeface="Arial"/>
              </a:rPr>
              <a:t>doit être urgent mais progressif</a:t>
            </a:r>
            <a:r>
              <a:rPr lang="fr" b="1" dirty="0" smtClean="0">
                <a:latin typeface="Arial"/>
              </a:rPr>
              <a:t>.</a:t>
            </a:r>
          </a:p>
          <a:p>
            <a:pPr indent="0">
              <a:lnSpc>
                <a:spcPts val="3840"/>
              </a:lnSpc>
            </a:pPr>
            <a:r>
              <a:rPr lang="fr" b="1" dirty="0" smtClean="0">
                <a:latin typeface="Arial"/>
              </a:rPr>
              <a:t>•    L'objectif reste une baisse </a:t>
            </a:r>
            <a:r>
              <a:rPr lang="fr" b="1" u="sng" dirty="0" smtClean="0">
                <a:latin typeface="Arial"/>
              </a:rPr>
              <a:t>et non une normalisation</a:t>
            </a:r>
            <a:r>
              <a:rPr lang="fr" b="1" dirty="0" smtClean="0">
                <a:latin typeface="Arial"/>
              </a:rPr>
              <a:t> de la tension artérielle.</a:t>
            </a:r>
          </a:p>
          <a:p>
            <a:pPr indent="0">
              <a:lnSpc>
                <a:spcPts val="3840"/>
              </a:lnSpc>
            </a:pPr>
            <a:r>
              <a:rPr lang="fr" b="1" dirty="0" smtClean="0">
                <a:latin typeface="Arial"/>
              </a:rPr>
              <a:t>•    Cette baisse doit être progressive sur </a:t>
            </a:r>
            <a:r>
              <a:rPr lang="fr" b="1" u="sng" dirty="0" smtClean="0">
                <a:latin typeface="Arial"/>
              </a:rPr>
              <a:t>plusieurs heures</a:t>
            </a:r>
            <a:r>
              <a:rPr lang="fr" b="1" dirty="0" smtClean="0">
                <a:latin typeface="Arial"/>
              </a:rPr>
              <a:t>. </a:t>
            </a:r>
            <a:endParaRPr lang="fr" b="1" dirty="0">
              <a:solidFill>
                <a:srgbClr val="FF33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537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867" y="1306286"/>
            <a:ext cx="7667413" cy="5150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Aft>
                <a:spcPts val="1200"/>
              </a:spcAft>
            </a:pPr>
            <a:endParaRPr lang="fr-FR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ctr">
              <a:lnSpc>
                <a:spcPts val="4360"/>
              </a:lnSpc>
            </a:pPr>
            <a:endParaRPr lang="fr" sz="1400" b="1" dirty="0" smtClean="0">
              <a:solidFill>
                <a:srgbClr val="FFFF00"/>
              </a:solidFill>
              <a:latin typeface="Arial"/>
            </a:endParaRPr>
          </a:p>
          <a:p>
            <a:pPr marL="355600"/>
            <a:r>
              <a:rPr lang="fr" b="1" dirty="0" smtClean="0">
                <a:solidFill>
                  <a:srgbClr val="FFFFCC"/>
                </a:solidFill>
                <a:latin typeface="Arial"/>
              </a:rPr>
              <a:t>•    NOTRE PATIENT A BIEN EVOLUE SOUS TRAITEMENT              </a:t>
            </a:r>
            <a:r>
              <a:rPr lang="fr" sz="1400" b="1" dirty="0" smtClean="0">
                <a:solidFill>
                  <a:srgbClr val="FF0000"/>
                </a:solidFill>
                <a:latin typeface="Arial"/>
              </a:rPr>
              <a:t>►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Relais Per Os du traitement antihypertenseur sera assuré aussitôt que l’objectif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tensionnel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fixé est atteint.</a:t>
            </a:r>
          </a:p>
          <a:p>
            <a:pPr marL="355600"/>
            <a:r>
              <a:rPr lang="fr-F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Monothérapie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Ex :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loxen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  1cpx2/j   ou                                              IEC ex :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Lopril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50mg 1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x3/j ou                                      RAII  ex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Aprovel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300 1cp    </a:t>
            </a:r>
          </a:p>
          <a:p>
            <a:pPr marL="812800" lvl="1"/>
            <a:r>
              <a:rPr lang="fr-F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0u une  Bithérapie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:Association de 2 molécules :        ex: -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Amlodipine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RAII 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Exforge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5/160  1cp/j)  ou</a:t>
            </a:r>
          </a:p>
          <a:p>
            <a:pPr marL="355600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-RAII +Diurétique Thiazidique (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CoAprovel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300/25 1Cp/j)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4536"/>
            <a:ext cx="7882467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 CLINIQUES </a:t>
            </a:r>
            <a:r>
              <a:rPr lang="fr-FR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n°1</a:t>
            </a:r>
            <a:endParaRPr lang="fr-FR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7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066" y="2597078"/>
            <a:ext cx="7823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homme de 53 ans consulte aux urgences de votre hôpital pour apparition depuis le matin de bourdonnements d’oreille et d’une dyspnée d’effort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n’a pas d’antécédent personnel, mais a la notion d’une HTA chez plusieurs membres de la famille sans étiologie retrouvée.</a:t>
            </a: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Votre examen trouve une FC à 85/min, une PA à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240/100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mmHg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aux deux bras et une saturation en air ambiant de 88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%.</a:t>
            </a:r>
          </a:p>
          <a:p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L’auscultation cardiaque est normale, l’auscultation pulmonaire trouve des râles crépitants bilatéraux remontant à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mi-champs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reste de l’examen clinique est sans particularité.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14536"/>
            <a:ext cx="7882467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 CLINIQUES </a:t>
            </a:r>
            <a:r>
              <a:rPr lang="fr-FR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n°2</a:t>
            </a:r>
            <a:endParaRPr lang="fr-FR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8132" y="2395240"/>
            <a:ext cx="781473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Aft>
                <a:spcPts val="600"/>
              </a:spcAft>
              <a:buAutoNum type="arabicParenR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 votre diagnostic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355600" indent="-355600">
              <a:spcAft>
                <a:spcPts val="600"/>
              </a:spcAft>
              <a:buAutoNum type="arabicParenR"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indent="-355600">
              <a:spcAft>
                <a:spcPts val="600"/>
              </a:spcAft>
              <a:buAutoNum type="arabicParenR" startAt="2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prescrivez-vous dans l'immédiat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355600" indent="-355600">
              <a:spcAft>
                <a:spcPts val="600"/>
              </a:spcAft>
              <a:buAutoNum type="arabicParenR" startAt="2"/>
            </a:pP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indent="-355600">
              <a:spcAft>
                <a:spcPts val="600"/>
              </a:spcAft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  Quel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traitement débutez-vous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355600" indent="-355600">
              <a:spcAft>
                <a:spcPts val="600"/>
              </a:spcAft>
              <a:buAutoNum type="arabicParenR" startAt="4"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3053" y="1796534"/>
            <a:ext cx="1276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Questions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4536"/>
            <a:ext cx="7882467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 CLINIQUES </a:t>
            </a:r>
            <a:r>
              <a:rPr lang="fr-FR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n°2</a:t>
            </a:r>
            <a:endParaRPr lang="fr-FR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53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19100"/>
            <a:ext cx="8084356" cy="605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llipse 3"/>
          <p:cNvSpPr/>
          <p:nvPr/>
        </p:nvSpPr>
        <p:spPr>
          <a:xfrm>
            <a:off x="1254034" y="3579223"/>
            <a:ext cx="6792686" cy="404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733" y="1931244"/>
            <a:ext cx="824653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Bef>
                <a:spcPts val="1200"/>
              </a:spcBef>
              <a:spcAft>
                <a:spcPts val="1200"/>
              </a:spcAft>
            </a:pPr>
            <a:r>
              <a:rPr lang="fr-FR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	Quel est votre diagnostic ?</a:t>
            </a:r>
          </a:p>
          <a:p>
            <a:pPr marL="812800" lvl="1" indent="-355600">
              <a:spcBef>
                <a:spcPts val="600"/>
              </a:spcBef>
              <a:spcAft>
                <a:spcPts val="1200"/>
              </a:spcAft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OAP sur poussée hypertensive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 Urgence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Hypartens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355600" indent="-355600">
              <a:spcBef>
                <a:spcPts val="1200"/>
              </a:spcBef>
              <a:spcAft>
                <a:spcPts val="1200"/>
              </a:spcAft>
            </a:pPr>
            <a:r>
              <a:rPr lang="fr-FR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	Quel bilan prescrivez-vous dans l'immédiat ? </a:t>
            </a:r>
          </a:p>
          <a:p>
            <a:pPr marL="812800" lvl="1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Biologique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1270000" lvl="2" indent="-355600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Ionogramme sanguin, urée et créatinine.</a:t>
            </a:r>
          </a:p>
          <a:p>
            <a:pPr marL="896938" lvl="2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Bilan hépatique complet.</a:t>
            </a:r>
          </a:p>
          <a:p>
            <a:pPr marL="896938" lvl="2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Bilan enzymatique cardiaque et dosage de la troponine.</a:t>
            </a:r>
          </a:p>
          <a:p>
            <a:pPr marL="896938" lvl="2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Bilan inflammatoire : CRP, VS, fibrinogène.</a:t>
            </a:r>
          </a:p>
          <a:p>
            <a:pPr marL="896938" lvl="2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Bilan d'hémostase : NFS, plaquettes, groupe,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rhésus.                                           Gaz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du sang artériel en air ambiant.</a:t>
            </a:r>
          </a:p>
          <a:p>
            <a:pPr marL="812800" lvl="1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Non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biologique</a:t>
            </a:r>
          </a:p>
          <a:p>
            <a:pPr marL="896938" lvl="2"/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Rx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du thorax de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face et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profil sans déplacer le patient  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896938" lvl="2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ECG de repos.</a:t>
            </a:r>
          </a:p>
        </p:txBody>
      </p:sp>
      <p:sp>
        <p:nvSpPr>
          <p:cNvPr id="3" name="Rectangle 2"/>
          <p:cNvSpPr/>
          <p:nvPr/>
        </p:nvSpPr>
        <p:spPr>
          <a:xfrm>
            <a:off x="490665" y="1531134"/>
            <a:ext cx="13035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Réponses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4536"/>
            <a:ext cx="7882467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 CLINIQUES </a:t>
            </a:r>
            <a:r>
              <a:rPr lang="fr-FR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n°2</a:t>
            </a:r>
            <a:endParaRPr lang="fr-FR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934" y="1502632"/>
            <a:ext cx="8458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Aft>
                <a:spcPts val="1200"/>
              </a:spcAft>
            </a:pPr>
            <a:r>
              <a:rPr lang="fr-FR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fr-FR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fr-FR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Quel traitement débutez-vous ?</a:t>
            </a:r>
          </a:p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Hospitalisation en urgence en USIC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</a:p>
          <a:p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Repos strict au lit, monitorage de la FC, PA, Sa02, ECG, poids et diurèse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</a:p>
          <a:p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Restriction hydrique si hyponatrémie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</a:p>
          <a:p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Régime désodé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</a:p>
          <a:p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Pose d'une voie veineuse périphérique et d'une perfusion de base (sans sel, avec du potassium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).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611199"/>
            <a:ext cx="78740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 clinique </a:t>
            </a:r>
            <a:r>
              <a:rPr lang="fr-FR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n°2</a:t>
            </a:r>
            <a:endParaRPr lang="fr-FR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0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934" y="1502632"/>
            <a:ext cx="845820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Aft>
                <a:spcPts val="1200"/>
              </a:spcAft>
            </a:pPr>
            <a:endParaRPr lang="fr-FR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arenR" startAt="3"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Traitement de l'OAP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traitement de la défaillance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ventilatoire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Oxygénothérapie pour saturation en oxygène supérieure à 95 % : lunettes, masque, ventilation non invasive ou intubation pour ventilation contrôlée si besoin;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diurétiques d'action rapide IV, à dose adaptée à la diurèse réponse.                   Exemple : furosémide (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Lasilix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® : 60 mg IVD à répéter);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supplémentation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potassique 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dérivés nitrés en IV à la seringue électrique ou en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bolus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répétés.</a:t>
            </a:r>
          </a:p>
          <a:p>
            <a:pPr>
              <a:spcBef>
                <a:spcPts val="600"/>
              </a:spcBef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Traitement de la poussée hypertensive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(facteur déclenchant). Si les diurétiques et les dérivés nitrés ne suffisent pas :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anti-hypertenseur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à la seringue électrique par voie veineuse. Exemple :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Nicardipine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Loxen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®).</a:t>
            </a:r>
          </a:p>
          <a:p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Anticoagulation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préventive par HBPM sauf en cas de signe hémorragique.</a:t>
            </a: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Prévention de l'ulcère de stress.  Surveillance.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611199"/>
            <a:ext cx="78740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 clinique </a:t>
            </a:r>
            <a:r>
              <a:rPr lang="fr-FR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n°2</a:t>
            </a:r>
            <a:endParaRPr lang="fr-FR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0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5526895"/>
            <a:ext cx="853440" cy="4023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41448" y="316992"/>
            <a:ext cx="4300728" cy="3322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3460"/>
              </a:lnSpc>
              <a:spcAft>
                <a:spcPts val="1680"/>
              </a:spcAft>
            </a:pPr>
            <a:r>
              <a:rPr lang="fr" sz="3100" dirty="0">
                <a:solidFill>
                  <a:srgbClr val="FF0000"/>
                </a:solidFill>
                <a:latin typeface="Arial"/>
              </a:rPr>
              <a:t>Eléments de consensus</a:t>
            </a:r>
          </a:p>
        </p:txBody>
      </p:sp>
      <p:sp>
        <p:nvSpPr>
          <p:cNvPr id="4" name="Rectangle 3"/>
          <p:cNvSpPr/>
          <p:nvPr/>
        </p:nvSpPr>
        <p:spPr>
          <a:xfrm>
            <a:off x="496824" y="1097280"/>
            <a:ext cx="7373112" cy="43769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1800" marR="203708" indent="-431800">
              <a:lnSpc>
                <a:spcPts val="3360"/>
              </a:lnSpc>
              <a:spcBef>
                <a:spcPts val="1680"/>
              </a:spcBef>
              <a:spcAft>
                <a:spcPts val="420"/>
              </a:spcAft>
            </a:pPr>
            <a:r>
              <a:rPr lang="fr" sz="2700" dirty="0">
                <a:solidFill>
                  <a:srgbClr val="FF0000"/>
                </a:solidFill>
                <a:latin typeface="Arial"/>
              </a:rPr>
              <a:t>■    </a:t>
            </a:r>
            <a:r>
              <a:rPr lang="fr" sz="2000" dirty="0">
                <a:latin typeface="Arial"/>
              </a:rPr>
              <a:t>Les urgences hypertensives sont des HTA sévères </a:t>
            </a:r>
            <a:r>
              <a:rPr lang="fr" sz="2000" u="sng" dirty="0">
                <a:latin typeface="Arial"/>
              </a:rPr>
              <a:t>avec</a:t>
            </a:r>
            <a:r>
              <a:rPr lang="fr" sz="2000" dirty="0">
                <a:latin typeface="Arial"/>
              </a:rPr>
              <a:t> complication viscérale</a:t>
            </a:r>
          </a:p>
          <a:p>
            <a:pPr marL="431800" indent="-431800">
              <a:lnSpc>
                <a:spcPts val="3020"/>
              </a:lnSpc>
              <a:spcAft>
                <a:spcPts val="420"/>
              </a:spcAft>
            </a:pPr>
            <a:r>
              <a:rPr lang="fr" sz="2000" dirty="0">
                <a:solidFill>
                  <a:srgbClr val="FF0000"/>
                </a:solidFill>
                <a:latin typeface="Arial"/>
              </a:rPr>
              <a:t>■    </a:t>
            </a:r>
            <a:r>
              <a:rPr lang="fr" sz="2000" dirty="0">
                <a:latin typeface="Arial"/>
              </a:rPr>
              <a:t>Dans les urgences hypertensives:</a:t>
            </a:r>
          </a:p>
          <a:p>
            <a:pPr marL="749300" indent="-317500">
              <a:lnSpc>
                <a:spcPts val="2680"/>
              </a:lnSpc>
              <a:spcAft>
                <a:spcPts val="420"/>
              </a:spcAft>
            </a:pPr>
            <a:r>
              <a:rPr lang="fr" sz="2000" dirty="0">
                <a:latin typeface="Arial"/>
              </a:rPr>
              <a:t>-    Hospitaliser dans un centre adapté</a:t>
            </a:r>
          </a:p>
          <a:p>
            <a:pPr marL="749300" indent="-317500">
              <a:lnSpc>
                <a:spcPts val="2880"/>
              </a:lnSpc>
              <a:spcAft>
                <a:spcPts val="420"/>
              </a:spcAft>
            </a:pPr>
            <a:r>
              <a:rPr lang="fr" sz="2000" dirty="0">
                <a:latin typeface="Arial"/>
              </a:rPr>
              <a:t>-    Traiter par voie iv l’OAP, la dissection aortique, l’éclampsie, l’HTA maligne, l’infarctus avec HTA</a:t>
            </a:r>
          </a:p>
          <a:p>
            <a:pPr marL="749300" indent="-317500">
              <a:lnSpc>
                <a:spcPts val="2680"/>
              </a:lnSpc>
              <a:spcAft>
                <a:spcPts val="980"/>
              </a:spcAft>
            </a:pPr>
            <a:r>
              <a:rPr lang="fr" sz="2000" dirty="0">
                <a:latin typeface="Arial"/>
              </a:rPr>
              <a:t>-    En cas d’AVC, s’abstenir jusqu’à l’imagerie</a:t>
            </a:r>
          </a:p>
          <a:p>
            <a:pPr marL="431800" indent="-431800">
              <a:lnSpc>
                <a:spcPts val="3480"/>
              </a:lnSpc>
            </a:pPr>
            <a:r>
              <a:rPr lang="fr" sz="2000" dirty="0">
                <a:solidFill>
                  <a:srgbClr val="FF0000"/>
                </a:solidFill>
                <a:latin typeface="Arial"/>
              </a:rPr>
              <a:t>■    </a:t>
            </a:r>
            <a:r>
              <a:rPr lang="fr" sz="2000" dirty="0">
                <a:latin typeface="Arial"/>
              </a:rPr>
              <a:t>Dans l’HTA sévère hors de l’urgence:</a:t>
            </a:r>
          </a:p>
          <a:p>
            <a:pPr marL="749300" indent="-317500">
              <a:lnSpc>
                <a:spcPts val="3480"/>
              </a:lnSpc>
            </a:pPr>
            <a:r>
              <a:rPr lang="fr" sz="2000" dirty="0">
                <a:latin typeface="Arial"/>
              </a:rPr>
              <a:t>-    Il n’y a pas d’indication à un traitement parentéral</a:t>
            </a:r>
          </a:p>
          <a:p>
            <a:pPr marL="749300" indent="-317500">
              <a:lnSpc>
                <a:spcPts val="3480"/>
              </a:lnSpc>
              <a:spcAft>
                <a:spcPts val="980"/>
              </a:spcAft>
            </a:pPr>
            <a:r>
              <a:rPr lang="fr" sz="2000" dirty="0">
                <a:latin typeface="Arial"/>
              </a:rPr>
              <a:t>-    Mettre rapidement en place un traitement oral</a:t>
            </a:r>
          </a:p>
        </p:txBody>
      </p:sp>
      <p:sp>
        <p:nvSpPr>
          <p:cNvPr id="5" name="Rectangle 4"/>
          <p:cNvSpPr/>
          <p:nvPr/>
        </p:nvSpPr>
        <p:spPr>
          <a:xfrm>
            <a:off x="1645920" y="5447211"/>
            <a:ext cx="7455408" cy="99016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431800">
              <a:lnSpc>
                <a:spcPts val="3020"/>
              </a:lnSpc>
              <a:spcBef>
                <a:spcPts val="980"/>
              </a:spcBef>
            </a:pPr>
            <a:r>
              <a:rPr lang="fr" sz="2700" dirty="0">
                <a:solidFill>
                  <a:srgbClr val="FF0000"/>
                </a:solidFill>
                <a:latin typeface="Arial"/>
              </a:rPr>
              <a:t>Assurer une surveillance </a:t>
            </a:r>
            <a:r>
              <a:rPr lang="fr" sz="2700" dirty="0" smtClean="0">
                <a:solidFill>
                  <a:srgbClr val="FF0000"/>
                </a:solidFill>
                <a:latin typeface="Arial"/>
              </a:rPr>
              <a:t>rapprochée</a:t>
            </a:r>
            <a:r>
              <a:rPr lang="fr" sz="500" dirty="0" smtClean="0">
                <a:solidFill>
                  <a:srgbClr val="949EA3"/>
                </a:solidFill>
                <a:latin typeface="Arial"/>
              </a:rPr>
              <a:t>I</a:t>
            </a:r>
            <a:endParaRPr lang="fr" sz="500" dirty="0">
              <a:solidFill>
                <a:srgbClr val="949EA3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52" y="1439744"/>
            <a:ext cx="7058914" cy="48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02205"/>
            <a:ext cx="7874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romanUcPeriod"/>
            </a:pPr>
            <a:r>
              <a:rPr lang="fr-F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NOSOLOGIE</a:t>
            </a:r>
          </a:p>
        </p:txBody>
      </p:sp>
      <p:sp>
        <p:nvSpPr>
          <p:cNvPr id="5" name="Ellipse 4"/>
          <p:cNvSpPr/>
          <p:nvPr/>
        </p:nvSpPr>
        <p:spPr>
          <a:xfrm>
            <a:off x="3696789" y="4663440"/>
            <a:ext cx="3605348" cy="99277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709851" y="4637314"/>
            <a:ext cx="3683726" cy="7968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762103" y="4767943"/>
            <a:ext cx="3448594" cy="8752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19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72175"/>
              </p:ext>
            </p:extLst>
          </p:nvPr>
        </p:nvGraphicFramePr>
        <p:xfrm>
          <a:off x="474134" y="2479343"/>
          <a:ext cx="8195733" cy="339652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750733"/>
                <a:gridCol w="4445000"/>
              </a:tblGrid>
              <a:tr h="45532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u="none" strike="noStrike" spc="0" dirty="0">
                          <a:effectLst/>
                        </a:rPr>
                        <a:t>Principales urgences à rechercher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46142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u="none" strike="noStrike" spc="0" dirty="0">
                          <a:effectLst/>
                        </a:rPr>
                        <a:t>• HTA maligne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u="none" strike="noStrike" spc="0">
                          <a:effectLst/>
                        </a:rPr>
                        <a:t>• Encéphalopathie hypertensive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/>
                </a:tc>
              </a:tr>
              <a:tr h="356628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u="none" strike="noStrike" spc="0" dirty="0">
                          <a:effectLst/>
                        </a:rPr>
                        <a:t>• HTA + O AP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u="none" strike="noStrike" spc="0" dirty="0">
                          <a:effectLst/>
                        </a:rPr>
                        <a:t>• Eclampsie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/>
                </a:tc>
              </a:tr>
              <a:tr h="646142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u="none" strike="noStrike" spc="0" dirty="0">
                          <a:effectLst/>
                        </a:rPr>
                        <a:t>• HTA + SCA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u="none" strike="noStrike" spc="0" dirty="0">
                          <a:effectLst/>
                        </a:rPr>
                        <a:t>• HTA avec AVC ou hémorragie méningée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/>
                </a:tc>
              </a:tr>
              <a:tr h="646142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u="none" strike="noStrike" spc="0" dirty="0">
                          <a:effectLst/>
                        </a:rPr>
                        <a:t>• HTA + dissection aortique +++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u="none" strike="noStrike" spc="0" dirty="0">
                          <a:effectLst/>
                        </a:rPr>
                        <a:t>• Prise de toxiques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/>
                </a:tc>
              </a:tr>
              <a:tr h="646142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u="none" strike="noStrike" spc="0" dirty="0">
                          <a:effectLst/>
                        </a:rPr>
                        <a:t>• Phéochromocytome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u="none" strike="noStrike" spc="0" dirty="0">
                          <a:effectLst/>
                        </a:rPr>
                        <a:t>• HTA péri-opératoire (globe vésical ++)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602205"/>
            <a:ext cx="7874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romanUcPeriod"/>
            </a:pPr>
            <a:r>
              <a:rPr lang="fr-F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NOSOLOGIE</a:t>
            </a:r>
          </a:p>
        </p:txBody>
      </p:sp>
    </p:spTree>
    <p:extLst>
      <p:ext uri="{BB962C8B-B14F-4D97-AF65-F5344CB8AC3E}">
        <p14:creationId xmlns:p14="http://schemas.microsoft.com/office/powerpoint/2010/main" val="88710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6834" y="1201784"/>
            <a:ext cx="6061165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2400" indent="0" algn="r">
              <a:lnSpc>
                <a:spcPts val="2680"/>
              </a:lnSpc>
              <a:spcAft>
                <a:spcPts val="1890"/>
              </a:spcAft>
            </a:pPr>
            <a:r>
              <a:rPr lang="fr" sz="1400" b="1" dirty="0" smtClean="0">
                <a:solidFill>
                  <a:srgbClr val="C00000"/>
                </a:solidFill>
                <a:latin typeface="Arial"/>
              </a:rPr>
              <a:t>Urgences hypertensives : définition ESH/ESC 2007</a:t>
            </a:r>
          </a:p>
          <a:p>
            <a:pPr indent="0">
              <a:lnSpc>
                <a:spcPts val="3768"/>
              </a:lnSpc>
            </a:pPr>
            <a:r>
              <a:rPr lang="fr" sz="1400" b="1" dirty="0" smtClean="0">
                <a:latin typeface="Arial"/>
              </a:rPr>
              <a:t>1.    encéphalopathie hypertensive</a:t>
            </a:r>
          </a:p>
          <a:p>
            <a:pPr indent="0">
              <a:lnSpc>
                <a:spcPts val="3768"/>
              </a:lnSpc>
            </a:pPr>
            <a:r>
              <a:rPr lang="fr" sz="1400" b="1" dirty="0" smtClean="0">
                <a:latin typeface="Arial"/>
              </a:rPr>
              <a:t>2.    insuffisance ventriculaire gauche hypertensive</a:t>
            </a:r>
          </a:p>
          <a:p>
            <a:pPr indent="0">
              <a:lnSpc>
                <a:spcPts val="3768"/>
              </a:lnSpc>
            </a:pPr>
            <a:r>
              <a:rPr lang="fr" sz="1400" b="1" dirty="0" smtClean="0">
                <a:latin typeface="Arial"/>
              </a:rPr>
              <a:t>3.    hypertension avec infarctus myocardique</a:t>
            </a:r>
          </a:p>
          <a:p>
            <a:pPr indent="0">
              <a:lnSpc>
                <a:spcPts val="3768"/>
              </a:lnSpc>
            </a:pPr>
            <a:r>
              <a:rPr lang="fr" sz="1400" b="1" dirty="0" smtClean="0">
                <a:latin typeface="Arial"/>
              </a:rPr>
              <a:t>4.    hypertension avec angor instable</a:t>
            </a:r>
          </a:p>
          <a:p>
            <a:pPr indent="0">
              <a:lnSpc>
                <a:spcPts val="3768"/>
              </a:lnSpc>
            </a:pPr>
            <a:r>
              <a:rPr lang="fr" sz="1400" b="1" dirty="0" smtClean="0">
                <a:latin typeface="Arial"/>
              </a:rPr>
              <a:t>5.    hypertension avec dissection aortique</a:t>
            </a:r>
          </a:p>
          <a:p>
            <a:pPr indent="0">
              <a:lnSpc>
                <a:spcPts val="3768"/>
              </a:lnSpc>
            </a:pPr>
            <a:r>
              <a:rPr lang="fr" sz="1400" b="1" dirty="0" smtClean="0">
                <a:latin typeface="Arial"/>
              </a:rPr>
              <a:t>6.    hypertension sévère lors d'hémorragie méningée ou d'AVC</a:t>
            </a:r>
          </a:p>
          <a:p>
            <a:pPr indent="0">
              <a:lnSpc>
                <a:spcPts val="3768"/>
              </a:lnSpc>
            </a:pPr>
            <a:r>
              <a:rPr lang="fr" sz="1400" b="1" dirty="0" smtClean="0">
                <a:latin typeface="Arial"/>
              </a:rPr>
              <a:t>7.    crise de phéochromocytome</a:t>
            </a:r>
          </a:p>
          <a:p>
            <a:pPr indent="0">
              <a:lnSpc>
                <a:spcPts val="3768"/>
              </a:lnSpc>
            </a:pPr>
            <a:r>
              <a:rPr lang="fr" sz="1400" b="1" dirty="0" smtClean="0">
                <a:latin typeface="Arial"/>
              </a:rPr>
              <a:t>8.    usage de stupéfiants : amphétamine, LSD, cocaïne, ecstasy,</a:t>
            </a:r>
          </a:p>
          <a:p>
            <a:pPr indent="0">
              <a:lnSpc>
                <a:spcPts val="3768"/>
              </a:lnSpc>
            </a:pPr>
            <a:r>
              <a:rPr lang="fr" sz="1400" b="1" dirty="0" smtClean="0">
                <a:latin typeface="Arial"/>
              </a:rPr>
              <a:t>9.    hypertension péri-opératoire</a:t>
            </a:r>
          </a:p>
          <a:p>
            <a:pPr indent="0">
              <a:lnSpc>
                <a:spcPts val="3768"/>
              </a:lnSpc>
            </a:pPr>
            <a:r>
              <a:rPr lang="fr" sz="1400" b="1" dirty="0" smtClean="0">
                <a:latin typeface="Arial"/>
              </a:rPr>
              <a:t>10.    pré-éclampsie sévère ou éclampsie</a:t>
            </a:r>
            <a:endParaRPr lang="fr" sz="1400" b="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1" descr="RF_ESC_2013 ESH_ESC ARTERIAL HYPERTENSION for web.009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 descr="RF_ESC_2013 ESH_ESC ARTERIAL HYPERTENSION for web.00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Rouge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740</TotalTime>
  <Words>2573</Words>
  <Application>Microsoft Office PowerPoint</Application>
  <PresentationFormat>Affichage à l'écran (4:3)</PresentationFormat>
  <Paragraphs>339</Paragraphs>
  <Slides>43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Berlin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mhamed ernez</dc:creator>
  <cp:lastModifiedBy>Asus</cp:lastModifiedBy>
  <cp:revision>62</cp:revision>
  <dcterms:created xsi:type="dcterms:W3CDTF">2016-02-22T06:02:25Z</dcterms:created>
  <dcterms:modified xsi:type="dcterms:W3CDTF">2017-04-14T11:15:25Z</dcterms:modified>
</cp:coreProperties>
</file>